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Lst>
  <p:notesMasterIdLst>
    <p:notesMasterId r:id="rId25"/>
  </p:notesMasterIdLst>
  <p:handoutMasterIdLst>
    <p:handoutMasterId r:id="rId26"/>
  </p:handoutMasterIdLst>
  <p:sldIdLst>
    <p:sldId id="258" r:id="rId2"/>
    <p:sldId id="352" r:id="rId3"/>
    <p:sldId id="353" r:id="rId4"/>
    <p:sldId id="354" r:id="rId5"/>
    <p:sldId id="355" r:id="rId6"/>
    <p:sldId id="264" r:id="rId7"/>
    <p:sldId id="346" r:id="rId8"/>
    <p:sldId id="356" r:id="rId9"/>
    <p:sldId id="348" r:id="rId10"/>
    <p:sldId id="347" r:id="rId11"/>
    <p:sldId id="350" r:id="rId12"/>
    <p:sldId id="351" r:id="rId13"/>
    <p:sldId id="349" r:id="rId14"/>
    <p:sldId id="268" r:id="rId15"/>
    <p:sldId id="269" r:id="rId16"/>
    <p:sldId id="317" r:id="rId17"/>
    <p:sldId id="273" r:id="rId18"/>
    <p:sldId id="318" r:id="rId19"/>
    <p:sldId id="322" r:id="rId20"/>
    <p:sldId id="324" r:id="rId21"/>
    <p:sldId id="319" r:id="rId22"/>
    <p:sldId id="338" r:id="rId23"/>
    <p:sldId id="299" r:id="rId24"/>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45C984"/>
    <a:srgbClr val="FF00FF"/>
    <a:srgbClr val="66FF33"/>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40" autoAdjust="0"/>
    <p:restoredTop sz="94581" autoAdjust="0"/>
  </p:normalViewPr>
  <p:slideViewPr>
    <p:cSldViewPr>
      <p:cViewPr varScale="1">
        <p:scale>
          <a:sx n="81" d="100"/>
          <a:sy n="81" d="100"/>
        </p:scale>
        <p:origin x="-1013"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2328" y="259"/>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4575" tIns="47288" rIns="94575" bIns="47288" numCol="1" anchor="t" anchorCtr="0" compatLnSpc="1">
            <a:prstTxWarp prst="textNoShape">
              <a:avLst/>
            </a:prstTxWarp>
          </a:bodyPr>
          <a:lstStyle>
            <a:lvl1pPr defTabSz="946333">
              <a:defRPr sz="1200">
                <a:latin typeface="Times New Roman" pitchFamily="18" charset="0"/>
              </a:defRPr>
            </a:lvl1pPr>
          </a:lstStyle>
          <a:p>
            <a:endParaRPr lang="en-US"/>
          </a:p>
        </p:txBody>
      </p:sp>
      <p:sp>
        <p:nvSpPr>
          <p:cNvPr id="76803" name="Rectangle 3"/>
          <p:cNvSpPr>
            <a:spLocks noGrp="1" noChangeArrowheads="1"/>
          </p:cNvSpPr>
          <p:nvPr>
            <p:ph type="dt" sz="quarter" idx="1"/>
          </p:nvPr>
        </p:nvSpPr>
        <p:spPr bwMode="auto">
          <a:xfrm>
            <a:off x="3972560" y="0"/>
            <a:ext cx="3037840" cy="464820"/>
          </a:xfrm>
          <a:prstGeom prst="rect">
            <a:avLst/>
          </a:prstGeom>
          <a:noFill/>
          <a:ln w="9525">
            <a:noFill/>
            <a:miter lim="800000"/>
            <a:headEnd/>
            <a:tailEnd/>
          </a:ln>
          <a:effectLst/>
        </p:spPr>
        <p:txBody>
          <a:bodyPr vert="horz" wrap="square" lIns="94575" tIns="47288" rIns="94575" bIns="47288" numCol="1" anchor="t" anchorCtr="0" compatLnSpc="1">
            <a:prstTxWarp prst="textNoShape">
              <a:avLst/>
            </a:prstTxWarp>
          </a:bodyPr>
          <a:lstStyle>
            <a:lvl1pPr algn="r" defTabSz="946333">
              <a:defRPr sz="1200">
                <a:latin typeface="Times New Roman" pitchFamily="18" charset="0"/>
              </a:defRPr>
            </a:lvl1pPr>
          </a:lstStyle>
          <a:p>
            <a:endParaRPr lang="en-US"/>
          </a:p>
        </p:txBody>
      </p:sp>
      <p:sp>
        <p:nvSpPr>
          <p:cNvPr id="76804" name="Rectangle 4"/>
          <p:cNvSpPr>
            <a:spLocks noGrp="1" noChangeArrowheads="1"/>
          </p:cNvSpPr>
          <p:nvPr>
            <p:ph type="ftr" sz="quarter" idx="2"/>
          </p:nvPr>
        </p:nvSpPr>
        <p:spPr bwMode="auto">
          <a:xfrm>
            <a:off x="0" y="8831580"/>
            <a:ext cx="3037840" cy="464820"/>
          </a:xfrm>
          <a:prstGeom prst="rect">
            <a:avLst/>
          </a:prstGeom>
          <a:noFill/>
          <a:ln w="9525">
            <a:noFill/>
            <a:miter lim="800000"/>
            <a:headEnd/>
            <a:tailEnd/>
          </a:ln>
          <a:effectLst/>
        </p:spPr>
        <p:txBody>
          <a:bodyPr vert="horz" wrap="square" lIns="94575" tIns="47288" rIns="94575" bIns="47288" numCol="1" anchor="b" anchorCtr="0" compatLnSpc="1">
            <a:prstTxWarp prst="textNoShape">
              <a:avLst/>
            </a:prstTxWarp>
          </a:bodyPr>
          <a:lstStyle>
            <a:lvl1pPr defTabSz="946333">
              <a:defRPr sz="1200">
                <a:latin typeface="Times New Roman" pitchFamily="18" charset="0"/>
              </a:defRPr>
            </a:lvl1pPr>
          </a:lstStyle>
          <a:p>
            <a:endParaRPr lang="en-US"/>
          </a:p>
        </p:txBody>
      </p:sp>
      <p:sp>
        <p:nvSpPr>
          <p:cNvPr id="76805" name="Rectangle 5"/>
          <p:cNvSpPr>
            <a:spLocks noGrp="1" noChangeArrowheads="1"/>
          </p:cNvSpPr>
          <p:nvPr>
            <p:ph type="sldNum" sz="quarter" idx="3"/>
          </p:nvPr>
        </p:nvSpPr>
        <p:spPr bwMode="auto">
          <a:xfrm>
            <a:off x="3972560" y="8831580"/>
            <a:ext cx="3037840" cy="464820"/>
          </a:xfrm>
          <a:prstGeom prst="rect">
            <a:avLst/>
          </a:prstGeom>
          <a:noFill/>
          <a:ln w="9525">
            <a:noFill/>
            <a:miter lim="800000"/>
            <a:headEnd/>
            <a:tailEnd/>
          </a:ln>
          <a:effectLst/>
        </p:spPr>
        <p:txBody>
          <a:bodyPr vert="horz" wrap="square" lIns="94575" tIns="47288" rIns="94575" bIns="47288" numCol="1" anchor="b" anchorCtr="0" compatLnSpc="1">
            <a:prstTxWarp prst="textNoShape">
              <a:avLst/>
            </a:prstTxWarp>
          </a:bodyPr>
          <a:lstStyle>
            <a:lvl1pPr algn="r" defTabSz="946333">
              <a:defRPr sz="1200">
                <a:latin typeface="Times New Roman" pitchFamily="18" charset="0"/>
              </a:defRPr>
            </a:lvl1pPr>
          </a:lstStyle>
          <a:p>
            <a:fld id="{54AC6B38-3F59-4947-B4A1-98EBB8B7485E}" type="slidenum">
              <a:rPr lang="en-US"/>
              <a:pPr/>
              <a:t>‹#›</a:t>
            </a:fld>
            <a:endParaRPr lang="en-US"/>
          </a:p>
        </p:txBody>
      </p:sp>
    </p:spTree>
    <p:extLst>
      <p:ext uri="{BB962C8B-B14F-4D97-AF65-F5344CB8AC3E}">
        <p14:creationId xmlns:p14="http://schemas.microsoft.com/office/powerpoint/2010/main" val="37022449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4575" tIns="47288" rIns="94575" bIns="47288" numCol="1" anchor="t" anchorCtr="0" compatLnSpc="1">
            <a:prstTxWarp prst="textNoShape">
              <a:avLst/>
            </a:prstTxWarp>
          </a:bodyPr>
          <a:lstStyle>
            <a:lvl1pPr defTabSz="946333">
              <a:defRPr sz="1200">
                <a:latin typeface="Times New Roman" pitchFamily="18" charset="0"/>
              </a:defRPr>
            </a:lvl1pPr>
          </a:lstStyle>
          <a:p>
            <a:endParaRPr lang="en-US"/>
          </a:p>
        </p:txBody>
      </p:sp>
      <p:sp>
        <p:nvSpPr>
          <p:cNvPr id="16387" name="Rectangle 3"/>
          <p:cNvSpPr>
            <a:spLocks noGrp="1" noChangeArrowheads="1"/>
          </p:cNvSpPr>
          <p:nvPr>
            <p:ph type="dt" idx="1"/>
          </p:nvPr>
        </p:nvSpPr>
        <p:spPr bwMode="auto">
          <a:xfrm>
            <a:off x="3972560" y="0"/>
            <a:ext cx="3037840" cy="464820"/>
          </a:xfrm>
          <a:prstGeom prst="rect">
            <a:avLst/>
          </a:prstGeom>
          <a:noFill/>
          <a:ln w="9525">
            <a:noFill/>
            <a:miter lim="800000"/>
            <a:headEnd/>
            <a:tailEnd/>
          </a:ln>
          <a:effectLst/>
        </p:spPr>
        <p:txBody>
          <a:bodyPr vert="horz" wrap="square" lIns="94575" tIns="47288" rIns="94575" bIns="47288" numCol="1" anchor="t" anchorCtr="0" compatLnSpc="1">
            <a:prstTxWarp prst="textNoShape">
              <a:avLst/>
            </a:prstTxWarp>
          </a:bodyPr>
          <a:lstStyle>
            <a:lvl1pPr algn="r" defTabSz="946333">
              <a:defRPr sz="1200">
                <a:latin typeface="Times New Roman" pitchFamily="18" charset="0"/>
              </a:defRPr>
            </a:lvl1pPr>
          </a:lstStyle>
          <a:p>
            <a:endParaRPr lang="en-US"/>
          </a:p>
        </p:txBody>
      </p:sp>
      <p:sp>
        <p:nvSpPr>
          <p:cNvPr id="16388" name="Rectangle 4"/>
          <p:cNvSpPr>
            <a:spLocks noGrp="1" noRot="1" noChangeAspect="1" noChangeArrowheads="1" noTextEdit="1"/>
          </p:cNvSpPr>
          <p:nvPr>
            <p:ph type="sldImg" idx="2"/>
          </p:nvPr>
        </p:nvSpPr>
        <p:spPr bwMode="auto">
          <a:xfrm>
            <a:off x="1181100" y="695325"/>
            <a:ext cx="4649788" cy="3487738"/>
          </a:xfrm>
          <a:prstGeom prst="rect">
            <a:avLst/>
          </a:prstGeom>
          <a:noFill/>
          <a:ln w="9525">
            <a:solidFill>
              <a:srgbClr val="000000"/>
            </a:solidFill>
            <a:miter lim="800000"/>
            <a:headEnd/>
            <a:tailEnd/>
          </a:ln>
          <a:effectLst/>
        </p:spPr>
      </p:sp>
      <p:sp>
        <p:nvSpPr>
          <p:cNvPr id="16389" name="Rectangle 5"/>
          <p:cNvSpPr>
            <a:spLocks noGrp="1" noChangeArrowheads="1"/>
          </p:cNvSpPr>
          <p:nvPr>
            <p:ph type="body" sz="quarter" idx="3"/>
          </p:nvPr>
        </p:nvSpPr>
        <p:spPr bwMode="auto">
          <a:xfrm>
            <a:off x="934720" y="4415790"/>
            <a:ext cx="5140960" cy="4184994"/>
          </a:xfrm>
          <a:prstGeom prst="rect">
            <a:avLst/>
          </a:prstGeom>
          <a:noFill/>
          <a:ln w="9525">
            <a:noFill/>
            <a:miter lim="800000"/>
            <a:headEnd/>
            <a:tailEnd/>
          </a:ln>
          <a:effectLst/>
        </p:spPr>
        <p:txBody>
          <a:bodyPr vert="horz" wrap="square" lIns="94575" tIns="47288" rIns="94575" bIns="4728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90"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a:effectLst/>
        </p:spPr>
        <p:txBody>
          <a:bodyPr vert="horz" wrap="square" lIns="94575" tIns="47288" rIns="94575" bIns="47288" numCol="1" anchor="b" anchorCtr="0" compatLnSpc="1">
            <a:prstTxWarp prst="textNoShape">
              <a:avLst/>
            </a:prstTxWarp>
          </a:bodyPr>
          <a:lstStyle>
            <a:lvl1pPr defTabSz="946333">
              <a:defRPr sz="1200">
                <a:latin typeface="Times New Roman" pitchFamily="18" charset="0"/>
              </a:defRPr>
            </a:lvl1pPr>
          </a:lstStyle>
          <a:p>
            <a:endParaRPr lang="en-US"/>
          </a:p>
        </p:txBody>
      </p:sp>
      <p:sp>
        <p:nvSpPr>
          <p:cNvPr id="16391" name="Rectangle 7"/>
          <p:cNvSpPr>
            <a:spLocks noGrp="1" noChangeArrowheads="1"/>
          </p:cNvSpPr>
          <p:nvPr>
            <p:ph type="sldNum" sz="quarter" idx="5"/>
          </p:nvPr>
        </p:nvSpPr>
        <p:spPr bwMode="auto">
          <a:xfrm>
            <a:off x="3972560" y="8831580"/>
            <a:ext cx="3037840" cy="464820"/>
          </a:xfrm>
          <a:prstGeom prst="rect">
            <a:avLst/>
          </a:prstGeom>
          <a:noFill/>
          <a:ln w="9525">
            <a:noFill/>
            <a:miter lim="800000"/>
            <a:headEnd/>
            <a:tailEnd/>
          </a:ln>
          <a:effectLst/>
        </p:spPr>
        <p:txBody>
          <a:bodyPr vert="horz" wrap="square" lIns="94575" tIns="47288" rIns="94575" bIns="47288" numCol="1" anchor="b" anchorCtr="0" compatLnSpc="1">
            <a:prstTxWarp prst="textNoShape">
              <a:avLst/>
            </a:prstTxWarp>
          </a:bodyPr>
          <a:lstStyle>
            <a:lvl1pPr algn="r" defTabSz="946333">
              <a:defRPr sz="1200">
                <a:latin typeface="Times New Roman" pitchFamily="18" charset="0"/>
              </a:defRPr>
            </a:lvl1pPr>
          </a:lstStyle>
          <a:p>
            <a:fld id="{62063E5E-A372-4DF0-AF45-096F01F15945}" type="slidenum">
              <a:rPr lang="en-US"/>
              <a:pPr/>
              <a:t>‹#›</a:t>
            </a:fld>
            <a:endParaRPr lang="en-US"/>
          </a:p>
        </p:txBody>
      </p:sp>
    </p:spTree>
    <p:extLst>
      <p:ext uri="{BB962C8B-B14F-4D97-AF65-F5344CB8AC3E}">
        <p14:creationId xmlns:p14="http://schemas.microsoft.com/office/powerpoint/2010/main" val="24429068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D1FFE9-4429-4025-A6C7-7A60A9AF14C1}" type="slidenum">
              <a:rPr lang="en-US"/>
              <a:pPr/>
              <a:t>1</a:t>
            </a:fld>
            <a:endParaRPr lang="en-US"/>
          </a:p>
        </p:txBody>
      </p:sp>
      <p:sp>
        <p:nvSpPr>
          <p:cNvPr id="246786" name="Rectangle 2"/>
          <p:cNvSpPr>
            <a:spLocks noGrp="1" noRot="1" noChangeAspect="1" noChangeArrowheads="1" noTextEdit="1"/>
          </p:cNvSpPr>
          <p:nvPr>
            <p:ph type="sldImg"/>
          </p:nvPr>
        </p:nvSpPr>
        <p:spPr>
          <a:xfrm>
            <a:off x="1182688" y="695325"/>
            <a:ext cx="4649787" cy="3487738"/>
          </a:xfrm>
          <a:ln/>
        </p:spPr>
      </p:sp>
      <p:sp>
        <p:nvSpPr>
          <p:cNvPr id="246787" name="Rectangle 3"/>
          <p:cNvSpPr>
            <a:spLocks noGrp="1" noChangeArrowheads="1"/>
          </p:cNvSpPr>
          <p:nvPr>
            <p:ph type="body" idx="1"/>
          </p:nvPr>
        </p:nvSpPr>
        <p:spPr/>
        <p:txBody>
          <a:bodyPr/>
          <a:lstStyle/>
          <a:p>
            <a:endParaRPr lang="en-US" sz="1600" b="1"/>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09BAD6-A1AE-4556-8F03-A909AB23AF01}" type="slidenum">
              <a:rPr lang="en-US"/>
              <a:pPr/>
              <a:t>21</a:t>
            </a:fld>
            <a:endParaRPr lang="en-US"/>
          </a:p>
        </p:txBody>
      </p:sp>
      <p:sp>
        <p:nvSpPr>
          <p:cNvPr id="257026" name="Rectangle 2"/>
          <p:cNvSpPr>
            <a:spLocks noGrp="1" noRot="1" noChangeAspect="1" noChangeArrowheads="1" noTextEdit="1"/>
          </p:cNvSpPr>
          <p:nvPr>
            <p:ph type="sldImg"/>
          </p:nvPr>
        </p:nvSpPr>
        <p:spPr>
          <a:xfrm>
            <a:off x="1182688" y="695325"/>
            <a:ext cx="4649787" cy="3487738"/>
          </a:xfrm>
          <a:ln/>
        </p:spPr>
      </p:sp>
      <p:sp>
        <p:nvSpPr>
          <p:cNvPr id="257027" name="Rectangle 3"/>
          <p:cNvSpPr>
            <a:spLocks noGrp="1" noChangeArrowheads="1"/>
          </p:cNvSpPr>
          <p:nvPr>
            <p:ph type="body" idx="1"/>
          </p:nvPr>
        </p:nvSpPr>
        <p:spPr/>
        <p:txBody>
          <a:bodyPr/>
          <a:lstStyle/>
          <a:p>
            <a:endParaRPr lang="en-US" sz="1600" b="1"/>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2CA279-6D16-44F0-B2C7-79C3665E2371}" type="slidenum">
              <a:rPr lang="en-US"/>
              <a:pPr/>
              <a:t>22</a:t>
            </a:fld>
            <a:endParaRPr lang="en-US"/>
          </a:p>
        </p:txBody>
      </p:sp>
      <p:sp>
        <p:nvSpPr>
          <p:cNvPr id="302082" name="Rectangle 2"/>
          <p:cNvSpPr>
            <a:spLocks noGrp="1" noRot="1" noChangeAspect="1" noChangeArrowheads="1" noTextEdit="1"/>
          </p:cNvSpPr>
          <p:nvPr>
            <p:ph type="sldImg"/>
          </p:nvPr>
        </p:nvSpPr>
        <p:spPr>
          <a:xfrm>
            <a:off x="1182688" y="695325"/>
            <a:ext cx="4649787" cy="3487738"/>
          </a:xfrm>
          <a:ln/>
        </p:spPr>
      </p:sp>
      <p:sp>
        <p:nvSpPr>
          <p:cNvPr id="302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7106EF-F0F3-4E9B-A9C6-2EC45068FB50}" type="slidenum">
              <a:rPr lang="en-US"/>
              <a:pPr/>
              <a:t>23</a:t>
            </a:fld>
            <a:endParaRPr lang="en-US"/>
          </a:p>
        </p:txBody>
      </p:sp>
      <p:sp>
        <p:nvSpPr>
          <p:cNvPr id="305154" name="Rectangle 2"/>
          <p:cNvSpPr>
            <a:spLocks noGrp="1" noRot="1" noChangeAspect="1" noChangeArrowheads="1" noTextEdit="1"/>
          </p:cNvSpPr>
          <p:nvPr>
            <p:ph type="sldImg"/>
          </p:nvPr>
        </p:nvSpPr>
        <p:spPr>
          <a:xfrm>
            <a:off x="1182688" y="695325"/>
            <a:ext cx="4649787" cy="3487738"/>
          </a:xfrm>
          <a:ln/>
        </p:spPr>
      </p:sp>
      <p:sp>
        <p:nvSpPr>
          <p:cNvPr id="305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61773B-416A-4C64-B042-2D7B051AD609}" type="slidenum">
              <a:rPr lang="en-US"/>
              <a:pPr/>
              <a:t>6</a:t>
            </a:fld>
            <a:endParaRPr lang="en-US"/>
          </a:p>
        </p:txBody>
      </p:sp>
      <p:sp>
        <p:nvSpPr>
          <p:cNvPr id="247810" name="Rectangle 2"/>
          <p:cNvSpPr>
            <a:spLocks noGrp="1" noRot="1" noChangeAspect="1" noChangeArrowheads="1" noTextEdit="1"/>
          </p:cNvSpPr>
          <p:nvPr>
            <p:ph type="sldImg"/>
          </p:nvPr>
        </p:nvSpPr>
        <p:spPr>
          <a:xfrm>
            <a:off x="1182688" y="695325"/>
            <a:ext cx="4649787" cy="3487738"/>
          </a:xfrm>
          <a:ln/>
        </p:spPr>
      </p:sp>
      <p:sp>
        <p:nvSpPr>
          <p:cNvPr id="247811" name="Rectangle 3"/>
          <p:cNvSpPr>
            <a:spLocks noGrp="1" noChangeArrowheads="1"/>
          </p:cNvSpPr>
          <p:nvPr>
            <p:ph type="body" idx="1"/>
          </p:nvPr>
        </p:nvSpPr>
        <p:spPr/>
        <p:txBody>
          <a:bodyPr/>
          <a:lstStyle/>
          <a:p>
            <a:endParaRPr lang="en-US" sz="18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86B982-45DA-435E-9E23-1111E5F7F140}" type="slidenum">
              <a:rPr lang="en-US"/>
              <a:pPr/>
              <a:t>14</a:t>
            </a:fld>
            <a:endParaRPr lang="en-US"/>
          </a:p>
        </p:txBody>
      </p:sp>
      <p:sp>
        <p:nvSpPr>
          <p:cNvPr id="248834" name="Rectangle 2"/>
          <p:cNvSpPr>
            <a:spLocks noGrp="1" noRot="1" noChangeAspect="1" noChangeArrowheads="1" noTextEdit="1"/>
          </p:cNvSpPr>
          <p:nvPr>
            <p:ph type="sldImg"/>
          </p:nvPr>
        </p:nvSpPr>
        <p:spPr>
          <a:xfrm>
            <a:off x="1182688" y="695325"/>
            <a:ext cx="4649787" cy="3487738"/>
          </a:xfrm>
          <a:ln/>
        </p:spPr>
      </p:sp>
      <p:sp>
        <p:nvSpPr>
          <p:cNvPr id="248835" name="Rectangle 3"/>
          <p:cNvSpPr>
            <a:spLocks noGrp="1" noChangeArrowheads="1"/>
          </p:cNvSpPr>
          <p:nvPr>
            <p:ph type="body" idx="1"/>
          </p:nvPr>
        </p:nvSpPr>
        <p:spPr/>
        <p:txBody>
          <a:bodyPr/>
          <a:lstStyle/>
          <a:p>
            <a:endParaRPr lang="en-US" sz="1800" b="1"/>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F7E005-0B22-4913-9926-87188F44E32A}" type="slidenum">
              <a:rPr lang="en-US"/>
              <a:pPr/>
              <a:t>15</a:t>
            </a:fld>
            <a:endParaRPr lang="en-US"/>
          </a:p>
        </p:txBody>
      </p:sp>
      <p:sp>
        <p:nvSpPr>
          <p:cNvPr id="249858" name="Rectangle 2"/>
          <p:cNvSpPr>
            <a:spLocks noGrp="1" noRot="1" noChangeAspect="1" noChangeArrowheads="1" noTextEdit="1"/>
          </p:cNvSpPr>
          <p:nvPr>
            <p:ph type="sldImg"/>
          </p:nvPr>
        </p:nvSpPr>
        <p:spPr>
          <a:xfrm>
            <a:off x="1182688" y="695325"/>
            <a:ext cx="4649787" cy="3487738"/>
          </a:xfrm>
          <a:ln/>
        </p:spPr>
      </p:sp>
      <p:sp>
        <p:nvSpPr>
          <p:cNvPr id="2498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8C5427-298F-4726-B3A0-CDAC4077BB6D}" type="slidenum">
              <a:rPr lang="en-US"/>
              <a:pPr/>
              <a:t>16</a:t>
            </a:fld>
            <a:endParaRPr lang="en-US"/>
          </a:p>
        </p:txBody>
      </p:sp>
      <p:sp>
        <p:nvSpPr>
          <p:cNvPr id="250882" name="Rectangle 2"/>
          <p:cNvSpPr>
            <a:spLocks noGrp="1" noRot="1" noChangeAspect="1" noChangeArrowheads="1" noTextEdit="1"/>
          </p:cNvSpPr>
          <p:nvPr>
            <p:ph type="sldImg"/>
          </p:nvPr>
        </p:nvSpPr>
        <p:spPr>
          <a:xfrm>
            <a:off x="1182688" y="695325"/>
            <a:ext cx="4649787" cy="3487738"/>
          </a:xfrm>
          <a:ln/>
        </p:spPr>
      </p:sp>
      <p:sp>
        <p:nvSpPr>
          <p:cNvPr id="250883" name="Rectangle 3"/>
          <p:cNvSpPr>
            <a:spLocks noGrp="1" noChangeArrowheads="1"/>
          </p:cNvSpPr>
          <p:nvPr>
            <p:ph type="body" idx="1"/>
          </p:nvPr>
        </p:nvSpPr>
        <p:spPr/>
        <p:txBody>
          <a:bodyPr/>
          <a:lstStyle/>
          <a:p>
            <a:endParaRPr lang="en-US" sz="18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53C5AB-DB17-499D-9968-BE886E75F8A8}" type="slidenum">
              <a:rPr lang="en-US"/>
              <a:pPr/>
              <a:t>17</a:t>
            </a:fld>
            <a:endParaRPr lang="en-US"/>
          </a:p>
        </p:txBody>
      </p:sp>
      <p:sp>
        <p:nvSpPr>
          <p:cNvPr id="251906" name="Rectangle 2"/>
          <p:cNvSpPr>
            <a:spLocks noGrp="1" noRot="1" noChangeAspect="1" noChangeArrowheads="1" noTextEdit="1"/>
          </p:cNvSpPr>
          <p:nvPr>
            <p:ph type="sldImg"/>
          </p:nvPr>
        </p:nvSpPr>
        <p:spPr>
          <a:xfrm>
            <a:off x="1182688" y="695325"/>
            <a:ext cx="4649787" cy="3487738"/>
          </a:xfrm>
          <a:ln/>
        </p:spPr>
      </p:sp>
      <p:sp>
        <p:nvSpPr>
          <p:cNvPr id="251907" name="Rectangle 3"/>
          <p:cNvSpPr>
            <a:spLocks noGrp="1" noChangeArrowheads="1"/>
          </p:cNvSpPr>
          <p:nvPr>
            <p:ph type="body" idx="1"/>
          </p:nvPr>
        </p:nvSpPr>
        <p:spPr/>
        <p:txBody>
          <a:bodyPr/>
          <a:lstStyle/>
          <a:p>
            <a:endParaRPr lang="en-US" sz="1600" b="1"/>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96ADFC-692B-43B7-BCC3-995668A9BD25}" type="slidenum">
              <a:rPr lang="en-US"/>
              <a:pPr/>
              <a:t>18</a:t>
            </a:fld>
            <a:endParaRPr lang="en-US"/>
          </a:p>
        </p:txBody>
      </p:sp>
      <p:sp>
        <p:nvSpPr>
          <p:cNvPr id="252930" name="Rectangle 2"/>
          <p:cNvSpPr>
            <a:spLocks noGrp="1" noRot="1" noChangeAspect="1" noChangeArrowheads="1" noTextEdit="1"/>
          </p:cNvSpPr>
          <p:nvPr>
            <p:ph type="sldImg"/>
          </p:nvPr>
        </p:nvSpPr>
        <p:spPr>
          <a:xfrm>
            <a:off x="1182688" y="695325"/>
            <a:ext cx="4649787" cy="3487738"/>
          </a:xfrm>
          <a:ln/>
        </p:spPr>
      </p:sp>
      <p:sp>
        <p:nvSpPr>
          <p:cNvPr id="252931" name="Rectangle 3"/>
          <p:cNvSpPr>
            <a:spLocks noGrp="1" noChangeArrowheads="1"/>
          </p:cNvSpPr>
          <p:nvPr>
            <p:ph type="body" idx="1"/>
          </p:nvPr>
        </p:nvSpPr>
        <p:spPr/>
        <p:txBody>
          <a:bodyPr/>
          <a:lstStyle/>
          <a:p>
            <a:endParaRPr lang="en-US" sz="18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51F61B-E527-443A-82EF-74A89A3E2678}" type="slidenum">
              <a:rPr lang="en-US"/>
              <a:pPr/>
              <a:t>19</a:t>
            </a:fld>
            <a:endParaRPr lang="en-US"/>
          </a:p>
        </p:txBody>
      </p:sp>
      <p:sp>
        <p:nvSpPr>
          <p:cNvPr id="253954" name="Rectangle 2"/>
          <p:cNvSpPr>
            <a:spLocks noGrp="1" noRot="1" noChangeAspect="1" noChangeArrowheads="1" noTextEdit="1"/>
          </p:cNvSpPr>
          <p:nvPr>
            <p:ph type="sldImg"/>
          </p:nvPr>
        </p:nvSpPr>
        <p:spPr>
          <a:xfrm>
            <a:off x="1182688" y="695325"/>
            <a:ext cx="4649787" cy="3487738"/>
          </a:xfrm>
          <a:ln/>
        </p:spPr>
      </p:sp>
      <p:sp>
        <p:nvSpPr>
          <p:cNvPr id="253955" name="Rectangle 3"/>
          <p:cNvSpPr>
            <a:spLocks noGrp="1" noChangeArrowheads="1"/>
          </p:cNvSpPr>
          <p:nvPr>
            <p:ph type="body" idx="1"/>
          </p:nvPr>
        </p:nvSpPr>
        <p:spPr/>
        <p:txBody>
          <a:bodyPr/>
          <a:lstStyle/>
          <a:p>
            <a:endParaRPr lang="en-US" sz="18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53F65E-E7AE-403D-88B3-9C08598230A7}" type="slidenum">
              <a:rPr lang="en-US"/>
              <a:pPr/>
              <a:t>20</a:t>
            </a:fld>
            <a:endParaRPr lang="en-US"/>
          </a:p>
        </p:txBody>
      </p:sp>
      <p:sp>
        <p:nvSpPr>
          <p:cNvPr id="256002" name="Rectangle 2"/>
          <p:cNvSpPr>
            <a:spLocks noGrp="1" noRot="1" noChangeAspect="1" noChangeArrowheads="1" noTextEdit="1"/>
          </p:cNvSpPr>
          <p:nvPr>
            <p:ph type="sldImg"/>
          </p:nvPr>
        </p:nvSpPr>
        <p:spPr>
          <a:xfrm>
            <a:off x="1182688" y="695325"/>
            <a:ext cx="4649787" cy="3487738"/>
          </a:xfrm>
          <a:ln/>
        </p:spPr>
      </p:sp>
      <p:sp>
        <p:nvSpPr>
          <p:cNvPr id="256003" name="Rectangle 3"/>
          <p:cNvSpPr>
            <a:spLocks noGrp="1" noChangeArrowheads="1"/>
          </p:cNvSpPr>
          <p:nvPr>
            <p:ph type="body" idx="1"/>
          </p:nvPr>
        </p:nvSpPr>
        <p:spPr/>
        <p:txBody>
          <a:bodyPr/>
          <a:lstStyle/>
          <a:p>
            <a:endParaRPr lang="en-US" sz="18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43042" name="Group 2"/>
          <p:cNvGrpSpPr>
            <a:grpSpLocks/>
          </p:cNvGrpSpPr>
          <p:nvPr/>
        </p:nvGrpSpPr>
        <p:grpSpPr bwMode="auto">
          <a:xfrm>
            <a:off x="0" y="0"/>
            <a:ext cx="9144000" cy="6856413"/>
            <a:chOff x="0" y="0"/>
            <a:chExt cx="5760" cy="4319"/>
          </a:xfrm>
        </p:grpSpPr>
        <p:sp>
          <p:nvSpPr>
            <p:cNvPr id="34304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en-US"/>
            </a:p>
          </p:txBody>
        </p:sp>
        <p:sp>
          <p:nvSpPr>
            <p:cNvPr id="34304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34304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en-US"/>
            </a:p>
          </p:txBody>
        </p:sp>
        <p:sp>
          <p:nvSpPr>
            <p:cNvPr id="343046"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34304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en-US"/>
            </a:p>
          </p:txBody>
        </p:sp>
        <p:sp>
          <p:nvSpPr>
            <p:cNvPr id="343048"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en-US"/>
            </a:p>
          </p:txBody>
        </p:sp>
        <p:sp>
          <p:nvSpPr>
            <p:cNvPr id="343049"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en-US"/>
            </a:p>
          </p:txBody>
        </p:sp>
        <p:sp>
          <p:nvSpPr>
            <p:cNvPr id="34305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343051"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en-US"/>
            </a:p>
          </p:txBody>
        </p:sp>
        <p:sp>
          <p:nvSpPr>
            <p:cNvPr id="34305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en-US"/>
            </a:p>
          </p:txBody>
        </p:sp>
        <p:sp>
          <p:nvSpPr>
            <p:cNvPr id="343053"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en-US"/>
            </a:p>
          </p:txBody>
        </p:sp>
        <p:sp>
          <p:nvSpPr>
            <p:cNvPr id="34305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en-US"/>
            </a:p>
          </p:txBody>
        </p:sp>
        <p:sp>
          <p:nvSpPr>
            <p:cNvPr id="343055"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34305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en-US"/>
            </a:p>
          </p:txBody>
        </p:sp>
        <p:sp>
          <p:nvSpPr>
            <p:cNvPr id="34305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en-US"/>
            </a:p>
          </p:txBody>
        </p:sp>
        <p:sp>
          <p:nvSpPr>
            <p:cNvPr id="34305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en-US"/>
            </a:p>
          </p:txBody>
        </p:sp>
        <p:sp>
          <p:nvSpPr>
            <p:cNvPr id="343059"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en-US"/>
            </a:p>
          </p:txBody>
        </p:sp>
        <p:sp>
          <p:nvSpPr>
            <p:cNvPr id="34306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en-US"/>
            </a:p>
          </p:txBody>
        </p:sp>
        <p:sp>
          <p:nvSpPr>
            <p:cNvPr id="343061"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en-US"/>
            </a:p>
          </p:txBody>
        </p:sp>
        <p:sp>
          <p:nvSpPr>
            <p:cNvPr id="34306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en-US"/>
            </a:p>
          </p:txBody>
        </p:sp>
        <p:sp>
          <p:nvSpPr>
            <p:cNvPr id="34306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US"/>
            </a:p>
          </p:txBody>
        </p:sp>
        <p:sp>
          <p:nvSpPr>
            <p:cNvPr id="34306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en-US"/>
            </a:p>
          </p:txBody>
        </p:sp>
        <p:sp>
          <p:nvSpPr>
            <p:cNvPr id="343065"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en-US"/>
            </a:p>
          </p:txBody>
        </p:sp>
        <p:sp>
          <p:nvSpPr>
            <p:cNvPr id="34306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en-US"/>
            </a:p>
          </p:txBody>
        </p:sp>
        <p:sp>
          <p:nvSpPr>
            <p:cNvPr id="34306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343068"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en-US"/>
            </a:p>
          </p:txBody>
        </p:sp>
        <p:sp>
          <p:nvSpPr>
            <p:cNvPr id="34306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en-US"/>
            </a:p>
          </p:txBody>
        </p:sp>
        <p:sp>
          <p:nvSpPr>
            <p:cNvPr id="343070"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en-US"/>
            </a:p>
          </p:txBody>
        </p:sp>
        <p:sp>
          <p:nvSpPr>
            <p:cNvPr id="34307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34307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en-US"/>
            </a:p>
          </p:txBody>
        </p:sp>
        <p:sp>
          <p:nvSpPr>
            <p:cNvPr id="34307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en-US"/>
            </a:p>
          </p:txBody>
        </p:sp>
        <p:sp>
          <p:nvSpPr>
            <p:cNvPr id="34307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34307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34307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en-US"/>
            </a:p>
          </p:txBody>
        </p:sp>
        <p:sp>
          <p:nvSpPr>
            <p:cNvPr id="34307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en-US"/>
            </a:p>
          </p:txBody>
        </p:sp>
        <p:sp>
          <p:nvSpPr>
            <p:cNvPr id="34307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en-US"/>
            </a:p>
          </p:txBody>
        </p:sp>
        <p:grpSp>
          <p:nvGrpSpPr>
            <p:cNvPr id="343079" name="Group 39"/>
            <p:cNvGrpSpPr>
              <a:grpSpLocks/>
            </p:cNvGrpSpPr>
            <p:nvPr userDrawn="1"/>
          </p:nvGrpSpPr>
          <p:grpSpPr bwMode="auto">
            <a:xfrm>
              <a:off x="0" y="1632"/>
              <a:ext cx="5758" cy="1858"/>
              <a:chOff x="0" y="1632"/>
              <a:chExt cx="5758" cy="1858"/>
            </a:xfrm>
          </p:grpSpPr>
          <p:sp>
            <p:nvSpPr>
              <p:cNvPr id="34308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34308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en-US"/>
              </a:p>
            </p:txBody>
          </p:sp>
        </p:grpSp>
      </p:grpSp>
      <p:sp>
        <p:nvSpPr>
          <p:cNvPr id="343082"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343083"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343084" name="Rectangle 44"/>
          <p:cNvSpPr>
            <a:spLocks noGrp="1" noChangeArrowheads="1"/>
          </p:cNvSpPr>
          <p:nvPr>
            <p:ph type="dt" sz="quarter" idx="2"/>
          </p:nvPr>
        </p:nvSpPr>
        <p:spPr/>
        <p:txBody>
          <a:bodyPr/>
          <a:lstStyle>
            <a:lvl1pPr>
              <a:defRPr/>
            </a:lvl1pPr>
          </a:lstStyle>
          <a:p>
            <a:endParaRPr lang="en-US"/>
          </a:p>
        </p:txBody>
      </p:sp>
      <p:sp>
        <p:nvSpPr>
          <p:cNvPr id="343085" name="Rectangle 45"/>
          <p:cNvSpPr>
            <a:spLocks noGrp="1" noChangeArrowheads="1"/>
          </p:cNvSpPr>
          <p:nvPr>
            <p:ph type="ftr" sz="quarter" idx="3"/>
          </p:nvPr>
        </p:nvSpPr>
        <p:spPr/>
        <p:txBody>
          <a:bodyPr/>
          <a:lstStyle>
            <a:lvl1pPr>
              <a:defRPr/>
            </a:lvl1pPr>
          </a:lstStyle>
          <a:p>
            <a:endParaRPr lang="en-US"/>
          </a:p>
        </p:txBody>
      </p:sp>
      <p:sp>
        <p:nvSpPr>
          <p:cNvPr id="343086" name="Rectangle 46"/>
          <p:cNvSpPr>
            <a:spLocks noGrp="1" noChangeArrowheads="1"/>
          </p:cNvSpPr>
          <p:nvPr>
            <p:ph type="sldNum" sz="quarter" idx="4"/>
          </p:nvPr>
        </p:nvSpPr>
        <p:spPr/>
        <p:txBody>
          <a:bodyPr/>
          <a:lstStyle>
            <a:lvl1pPr>
              <a:defRPr/>
            </a:lvl1pPr>
          </a:lstStyle>
          <a:p>
            <a:fld id="{1C76488C-8BA9-43DE-B61E-234FDCFF8162}" type="slidenum">
              <a:rPr lang="en-US"/>
              <a:pPr/>
              <a:t>‹#›</a:t>
            </a:fld>
            <a:endParaRPr lang="en-US"/>
          </a:p>
        </p:txBody>
      </p:sp>
    </p:spTree>
  </p:cSld>
  <p:clrMapOvr>
    <a:masterClrMapping/>
  </p:clrMapOvr>
  <p:transition spd="med">
    <p:rand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C59A218-DBC0-44E2-ACCC-995A3F1FA02F}" type="slidenum">
              <a:rPr lang="en-US"/>
              <a:pPr/>
              <a:t>‹#›</a:t>
            </a:fld>
            <a:endParaRPr lang="en-US"/>
          </a:p>
        </p:txBody>
      </p:sp>
    </p:spTree>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B92FE40-C542-4996-B800-4D93827DBF86}" type="slidenum">
              <a:rPr lang="en-US"/>
              <a:pPr/>
              <a:t>‹#›</a:t>
            </a:fld>
            <a:endParaRPr lang="en-US"/>
          </a:p>
        </p:txBody>
      </p:sp>
    </p:spTree>
  </p:cSld>
  <p:clrMapOvr>
    <a:masterClrMapping/>
  </p:clrMapOvr>
  <p:transition spd="med">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484E8A31-8DAF-4CB1-9792-D9BB474BEA8B}" type="slidenum">
              <a:rPr lang="en-US"/>
              <a:pPr/>
              <a:t>‹#›</a:t>
            </a:fld>
            <a:endParaRPr lang="en-US"/>
          </a:p>
        </p:txBody>
      </p:sp>
    </p:spTree>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F92183B-CAD1-4F96-BC42-0299458274C8}" type="slidenum">
              <a:rPr lang="en-US"/>
              <a:pPr/>
              <a:t>‹#›</a:t>
            </a:fld>
            <a:endParaRPr lang="en-US"/>
          </a:p>
        </p:txBody>
      </p:sp>
    </p:spTree>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77011BA-67EB-4E24-AFAC-7DD529425DDA}" type="slidenum">
              <a:rPr lang="en-US"/>
              <a:pPr/>
              <a:t>‹#›</a:t>
            </a:fld>
            <a:endParaRPr lang="en-US"/>
          </a:p>
        </p:txBody>
      </p:sp>
    </p:spTree>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E2E1B6A-A4D2-4688-AEDC-5D1B65F6A177}" type="slidenum">
              <a:rPr lang="en-US"/>
              <a:pPr/>
              <a:t>‹#›</a:t>
            </a:fld>
            <a:endParaRPr lang="en-US"/>
          </a:p>
        </p:txBody>
      </p:sp>
    </p:spTree>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9FB3A63-31A3-41D7-BDB6-2BB903BF7A18}" type="slidenum">
              <a:rPr lang="en-US"/>
              <a:pPr/>
              <a:t>‹#›</a:t>
            </a:fld>
            <a:endParaRPr lang="en-US"/>
          </a:p>
        </p:txBody>
      </p:sp>
    </p:spTree>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BB1F9B5-B7F3-4B09-9727-E97D5DBAD9C1}" type="slidenum">
              <a:rPr lang="en-US"/>
              <a:pPr/>
              <a:t>‹#›</a:t>
            </a:fld>
            <a:endParaRPr lang="en-US"/>
          </a:p>
        </p:txBody>
      </p:sp>
    </p:spTree>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F8EDAB0-9EED-45DC-A574-B2E3B734BD21}" type="slidenum">
              <a:rPr lang="en-US"/>
              <a:pPr/>
              <a:t>‹#›</a:t>
            </a:fld>
            <a:endParaRPr lang="en-US"/>
          </a:p>
        </p:txBody>
      </p:sp>
    </p:spTree>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3A9DEAA-AEDB-4A5C-9DE1-EB0D5790943B}" type="slidenum">
              <a:rPr lang="en-US"/>
              <a:pPr/>
              <a:t>‹#›</a:t>
            </a:fld>
            <a:endParaRPr lang="en-US"/>
          </a:p>
        </p:txBody>
      </p:sp>
    </p:spTree>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AF8AA61-B928-4B03-AF83-9BEE74D8B583}" type="slidenum">
              <a:rPr lang="en-US"/>
              <a:pPr/>
              <a:t>‹#›</a:t>
            </a:fld>
            <a:endParaRPr lang="en-US"/>
          </a:p>
        </p:txBody>
      </p:sp>
    </p:spTree>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342018" name="Group 2"/>
          <p:cNvGrpSpPr>
            <a:grpSpLocks/>
          </p:cNvGrpSpPr>
          <p:nvPr/>
        </p:nvGrpSpPr>
        <p:grpSpPr bwMode="auto">
          <a:xfrm>
            <a:off x="0" y="0"/>
            <a:ext cx="9144000" cy="6856413"/>
            <a:chOff x="0" y="0"/>
            <a:chExt cx="5760" cy="4319"/>
          </a:xfrm>
        </p:grpSpPr>
        <p:sp>
          <p:nvSpPr>
            <p:cNvPr id="34201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en-US"/>
            </a:p>
          </p:txBody>
        </p:sp>
        <p:sp>
          <p:nvSpPr>
            <p:cNvPr id="34202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34202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en-US"/>
            </a:p>
          </p:txBody>
        </p:sp>
        <p:sp>
          <p:nvSpPr>
            <p:cNvPr id="34202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34202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en-US"/>
            </a:p>
          </p:txBody>
        </p:sp>
        <p:sp>
          <p:nvSpPr>
            <p:cNvPr id="34202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en-US"/>
            </a:p>
          </p:txBody>
        </p:sp>
        <p:sp>
          <p:nvSpPr>
            <p:cNvPr id="34202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en-US"/>
            </a:p>
          </p:txBody>
        </p:sp>
        <p:sp>
          <p:nvSpPr>
            <p:cNvPr id="34202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34202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en-US"/>
            </a:p>
          </p:txBody>
        </p:sp>
        <p:sp>
          <p:nvSpPr>
            <p:cNvPr id="34202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en-US"/>
            </a:p>
          </p:txBody>
        </p:sp>
        <p:sp>
          <p:nvSpPr>
            <p:cNvPr id="34202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en-US"/>
            </a:p>
          </p:txBody>
        </p:sp>
        <p:sp>
          <p:nvSpPr>
            <p:cNvPr id="34203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en-US"/>
            </a:p>
          </p:txBody>
        </p:sp>
        <p:sp>
          <p:nvSpPr>
            <p:cNvPr id="34203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34203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en-US"/>
            </a:p>
          </p:txBody>
        </p:sp>
        <p:sp>
          <p:nvSpPr>
            <p:cNvPr id="34203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en-US"/>
            </a:p>
          </p:txBody>
        </p:sp>
        <p:sp>
          <p:nvSpPr>
            <p:cNvPr id="34203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en-US"/>
            </a:p>
          </p:txBody>
        </p:sp>
        <p:sp>
          <p:nvSpPr>
            <p:cNvPr id="34203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en-US"/>
            </a:p>
          </p:txBody>
        </p:sp>
        <p:sp>
          <p:nvSpPr>
            <p:cNvPr id="34203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en-US"/>
            </a:p>
          </p:txBody>
        </p:sp>
        <p:sp>
          <p:nvSpPr>
            <p:cNvPr id="34203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en-US"/>
            </a:p>
          </p:txBody>
        </p:sp>
        <p:sp>
          <p:nvSpPr>
            <p:cNvPr id="34203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en-US"/>
            </a:p>
          </p:txBody>
        </p:sp>
        <p:sp>
          <p:nvSpPr>
            <p:cNvPr id="34203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US"/>
            </a:p>
          </p:txBody>
        </p:sp>
        <p:sp>
          <p:nvSpPr>
            <p:cNvPr id="34204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en-US"/>
            </a:p>
          </p:txBody>
        </p:sp>
        <p:sp>
          <p:nvSpPr>
            <p:cNvPr id="34204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en-US"/>
            </a:p>
          </p:txBody>
        </p:sp>
        <p:sp>
          <p:nvSpPr>
            <p:cNvPr id="34204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en-US"/>
            </a:p>
          </p:txBody>
        </p:sp>
        <p:sp>
          <p:nvSpPr>
            <p:cNvPr id="34204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34204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en-US"/>
            </a:p>
          </p:txBody>
        </p:sp>
        <p:sp>
          <p:nvSpPr>
            <p:cNvPr id="34204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en-US"/>
            </a:p>
          </p:txBody>
        </p:sp>
        <p:sp>
          <p:nvSpPr>
            <p:cNvPr id="34204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en-US"/>
            </a:p>
          </p:txBody>
        </p:sp>
        <p:sp>
          <p:nvSpPr>
            <p:cNvPr id="34204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34204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en-US"/>
            </a:p>
          </p:txBody>
        </p:sp>
        <p:sp>
          <p:nvSpPr>
            <p:cNvPr id="34204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en-US"/>
            </a:p>
          </p:txBody>
        </p:sp>
        <p:sp>
          <p:nvSpPr>
            <p:cNvPr id="34205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34205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34205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en-US"/>
            </a:p>
          </p:txBody>
        </p:sp>
        <p:sp>
          <p:nvSpPr>
            <p:cNvPr id="34205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en-US"/>
            </a:p>
          </p:txBody>
        </p:sp>
        <p:sp>
          <p:nvSpPr>
            <p:cNvPr id="34205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en-US"/>
            </a:p>
          </p:txBody>
        </p:sp>
        <p:grpSp>
          <p:nvGrpSpPr>
            <p:cNvPr id="342055" name="Group 39"/>
            <p:cNvGrpSpPr>
              <a:grpSpLocks/>
            </p:cNvGrpSpPr>
            <p:nvPr userDrawn="1"/>
          </p:nvGrpSpPr>
          <p:grpSpPr bwMode="auto">
            <a:xfrm>
              <a:off x="0" y="1632"/>
              <a:ext cx="5758" cy="1858"/>
              <a:chOff x="0" y="1632"/>
              <a:chExt cx="5758" cy="1858"/>
            </a:xfrm>
          </p:grpSpPr>
          <p:sp>
            <p:nvSpPr>
              <p:cNvPr id="34205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34205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en-US"/>
              </a:p>
            </p:txBody>
          </p:sp>
        </p:grpSp>
      </p:grpSp>
      <p:sp>
        <p:nvSpPr>
          <p:cNvPr id="342058"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4205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42060"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342061"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p>
        </p:txBody>
      </p:sp>
      <p:sp>
        <p:nvSpPr>
          <p:cNvPr id="342062"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64A7525C-7575-4D46-B31D-16ACCFD545E2}"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p:random/>
  </p:transition>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90000"/>
        <a:buFont typeface="Wingdings"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90000"/>
        <a:buFont typeface="Wingdings" pitchFamily="2" charset="2"/>
        <a:buBlip>
          <a:blip r:embed="rId15"/>
        </a:buBlip>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co.fannin.tx.us/default.aspx?Fannin_County/County.Purchasing"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purchasing.tamu.ed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z="4000" dirty="0" smtClean="0">
                <a:solidFill>
                  <a:srgbClr val="FFFF00"/>
                </a:solidFill>
              </a:rPr>
              <a:t>Asset Inventory Policies, Procedures and  Responsibility</a:t>
            </a:r>
            <a:endParaRPr lang="en-US" sz="4000" dirty="0">
              <a:solidFill>
                <a:srgbClr val="FFFF00"/>
              </a:solidFill>
            </a:endParaRPr>
          </a:p>
        </p:txBody>
      </p:sp>
      <p:sp>
        <p:nvSpPr>
          <p:cNvPr id="6147" name="Rectangle 3"/>
          <p:cNvSpPr>
            <a:spLocks noGrp="1" noChangeArrowheads="1"/>
          </p:cNvSpPr>
          <p:nvPr>
            <p:ph type="body" idx="1"/>
          </p:nvPr>
        </p:nvSpPr>
        <p:spPr/>
        <p:txBody>
          <a:bodyPr/>
          <a:lstStyle/>
          <a:p>
            <a:pPr algn="ctr">
              <a:buFont typeface="Wingdings" pitchFamily="2" charset="2"/>
              <a:buNone/>
            </a:pPr>
            <a:endParaRPr lang="en-US" b="1" dirty="0"/>
          </a:p>
          <a:p>
            <a:pPr algn="ctr">
              <a:buFont typeface="Wingdings" pitchFamily="2" charset="2"/>
              <a:buNone/>
            </a:pPr>
            <a:r>
              <a:rPr lang="en-US" b="1" dirty="0" smtClean="0"/>
              <a:t>Fannin County</a:t>
            </a:r>
            <a:endParaRPr lang="en-US" b="1" dirty="0"/>
          </a:p>
          <a:p>
            <a:pPr algn="ctr">
              <a:buFont typeface="Wingdings" pitchFamily="2" charset="2"/>
              <a:buNone/>
            </a:pPr>
            <a:endParaRPr lang="en-US" b="1" dirty="0"/>
          </a:p>
          <a:p>
            <a:pPr algn="ctr">
              <a:buFont typeface="Wingdings" pitchFamily="2" charset="2"/>
              <a:buNone/>
            </a:pPr>
            <a:r>
              <a:rPr lang="en-US" b="1" dirty="0" smtClean="0"/>
              <a:t>   Purchasing</a:t>
            </a:r>
            <a:r>
              <a:rPr lang="en-US" sz="2800" b="1" dirty="0" smtClean="0"/>
              <a:t> </a:t>
            </a:r>
            <a:r>
              <a:rPr lang="en-US" sz="2800" b="1" dirty="0"/>
              <a:t>	</a:t>
            </a:r>
          </a:p>
          <a:p>
            <a:endParaRPr lang="en-US" sz="2800" b="1" dirty="0"/>
          </a:p>
          <a:p>
            <a:endParaRPr lang="en-US" dirty="0"/>
          </a:p>
        </p:txBody>
      </p:sp>
      <p:pic>
        <p:nvPicPr>
          <p:cNvPr id="6156" name="Picture 12" descr="primary_logo"/>
          <p:cNvPicPr>
            <a:picLocks noChangeAspect="1" noChangeArrowheads="1"/>
          </p:cNvPicPr>
          <p:nvPr/>
        </p:nvPicPr>
        <p:blipFill>
          <a:blip r:embed="rId3" cstate="print"/>
          <a:stretch>
            <a:fillRect/>
          </a:stretch>
        </p:blipFill>
        <p:spPr bwMode="auto">
          <a:xfrm>
            <a:off x="3657600" y="4876800"/>
            <a:ext cx="1784470" cy="1676400"/>
          </a:xfrm>
          <a:prstGeom prst="rect">
            <a:avLst/>
          </a:prstGeom>
          <a:noFill/>
        </p:spPr>
      </p:pic>
    </p:spTree>
  </p:cSld>
  <p:clrMapOvr>
    <a:masterClrMapping/>
  </p:clrMapOvr>
  <p:transition spd="med" advTm="17763">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additive="base">
                                        <p:cTn id="7" dur="500" fill="hold"/>
                                        <p:tgtEl>
                                          <p:spTgt spid="6146"/>
                                        </p:tgtEl>
                                        <p:attrNameLst>
                                          <p:attrName>ppt_x</p:attrName>
                                        </p:attrNameLst>
                                      </p:cBhvr>
                                      <p:tavLst>
                                        <p:tav tm="0">
                                          <p:val>
                                            <p:strVal val="0-#ppt_w/2"/>
                                          </p:val>
                                        </p:tav>
                                        <p:tav tm="100000">
                                          <p:val>
                                            <p:strVal val="#ppt_x"/>
                                          </p:val>
                                        </p:tav>
                                      </p:tavLst>
                                    </p:anim>
                                    <p:anim calcmode="lin" valueType="num">
                                      <p:cBhvr additive="base">
                                        <p:cTn id="8" dur="500" fill="hold"/>
                                        <p:tgtEl>
                                          <p:spTgt spid="614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1" fill="hold" grpId="0" nodeType="after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 calcmode="lin" valueType="num">
                                      <p:cBhvr additive="base">
                                        <p:cTn id="12" dur="500" fill="hold"/>
                                        <p:tgtEl>
                                          <p:spTgt spid="6147">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147">
                                            <p:txEl>
                                              <p:pRg st="1" end="1"/>
                                            </p:txEl>
                                          </p:spTgt>
                                        </p:tgtEl>
                                        <p:attrNameLst>
                                          <p:attrName>ppt_y</p:attrName>
                                        </p:attrNameLst>
                                      </p:cBhvr>
                                      <p:tavLst>
                                        <p:tav tm="0">
                                          <p:val>
                                            <p:strVal val="0-#ppt_h/2"/>
                                          </p:val>
                                        </p:tav>
                                        <p:tav tm="100000">
                                          <p:val>
                                            <p:strVal val="#ppt_y"/>
                                          </p:val>
                                        </p:tav>
                                      </p:tavLst>
                                    </p:anim>
                                  </p:childTnLst>
                                </p:cTn>
                              </p:par>
                            </p:childTnLst>
                          </p:cTn>
                        </p:par>
                        <p:par>
                          <p:cTn id="14" fill="hold">
                            <p:stCondLst>
                              <p:cond delay="1000"/>
                            </p:stCondLst>
                            <p:childTnLst>
                              <p:par>
                                <p:cTn id="15" presetID="2" presetClass="entr" presetSubtype="1" fill="hold" grpId="0" nodeType="afterEffect">
                                  <p:stCondLst>
                                    <p:cond delay="0"/>
                                  </p:stCondLst>
                                  <p:childTnLst>
                                    <p:set>
                                      <p:cBhvr>
                                        <p:cTn id="16" dur="1" fill="hold">
                                          <p:stCondLst>
                                            <p:cond delay="0"/>
                                          </p:stCondLst>
                                        </p:cTn>
                                        <p:tgtEl>
                                          <p:spTgt spid="6147">
                                            <p:txEl>
                                              <p:pRg st="3" end="3"/>
                                            </p:txEl>
                                          </p:spTgt>
                                        </p:tgtEl>
                                        <p:attrNameLst>
                                          <p:attrName>style.visibility</p:attrName>
                                        </p:attrNameLst>
                                      </p:cBhvr>
                                      <p:to>
                                        <p:strVal val="visible"/>
                                      </p:to>
                                    </p:set>
                                    <p:anim calcmode="lin" valueType="num">
                                      <p:cBhvr additive="base">
                                        <p:cTn id="17" dur="500" fill="hold"/>
                                        <p:tgtEl>
                                          <p:spTgt spid="6147">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147">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utoUpdateAnimBg="0"/>
      <p:bldP spid="6147"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r>
            <a:br>
              <a:rPr lang="en-US" dirty="0"/>
            </a:br>
            <a:r>
              <a:rPr lang="en-US" sz="3200" b="1" dirty="0" smtClean="0">
                <a:solidFill>
                  <a:srgbClr val="FFFF00"/>
                </a:solidFill>
              </a:rPr>
              <a:t>Elected Official and Department Head Responsible for Asset Inventory</a:t>
            </a:r>
            <a:r>
              <a:rPr lang="en-US" sz="3200" dirty="0" smtClean="0"/>
              <a:t/>
            </a:r>
            <a:br>
              <a:rPr lang="en-US" sz="3200" dirty="0" smtClean="0"/>
            </a:br>
            <a:endParaRPr lang="en-US" sz="3200" dirty="0"/>
          </a:p>
        </p:txBody>
      </p:sp>
      <p:sp>
        <p:nvSpPr>
          <p:cNvPr id="3" name="Content Placeholder 2"/>
          <p:cNvSpPr>
            <a:spLocks noGrp="1"/>
          </p:cNvSpPr>
          <p:nvPr>
            <p:ph idx="1"/>
          </p:nvPr>
        </p:nvSpPr>
        <p:spPr/>
        <p:txBody>
          <a:bodyPr/>
          <a:lstStyle/>
          <a:p>
            <a:pPr>
              <a:buFont typeface="Wingdings" pitchFamily="2" charset="2"/>
              <a:buChar char="v"/>
            </a:pPr>
            <a:r>
              <a:rPr lang="en-US" sz="2400" dirty="0" smtClean="0"/>
              <a:t>	Each </a:t>
            </a:r>
            <a:r>
              <a:rPr lang="en-US" sz="2400" dirty="0"/>
              <a:t>Elected Official and Department Head </a:t>
            </a:r>
            <a:r>
              <a:rPr lang="en-US" sz="2400" dirty="0" smtClean="0"/>
              <a:t>shall be  	responsible </a:t>
            </a:r>
            <a:r>
              <a:rPr lang="en-US" sz="2400" dirty="0"/>
              <a:t>for the custody and care of county </a:t>
            </a:r>
            <a:r>
              <a:rPr lang="en-US" sz="2400" dirty="0" smtClean="0"/>
              <a:t>	property </a:t>
            </a:r>
            <a:r>
              <a:rPr lang="en-US" sz="2400" dirty="0"/>
              <a:t>assigned to their respective department. </a:t>
            </a:r>
            <a:r>
              <a:rPr lang="en-US" sz="2400" dirty="0" smtClean="0"/>
              <a:t>	County </a:t>
            </a:r>
            <a:r>
              <a:rPr lang="en-US" sz="2400" dirty="0"/>
              <a:t>property </a:t>
            </a:r>
            <a:r>
              <a:rPr lang="en-US" sz="2400" dirty="0" smtClean="0"/>
              <a:t>shall </a:t>
            </a:r>
            <a:r>
              <a:rPr lang="en-US" sz="2400" dirty="0"/>
              <a:t>be used only for County </a:t>
            </a:r>
            <a:r>
              <a:rPr lang="en-US" sz="2400" dirty="0" smtClean="0"/>
              <a:t>	purposes</a:t>
            </a:r>
            <a:r>
              <a:rPr lang="en-US" sz="2400" dirty="0"/>
              <a:t>. Each Elected Official and Department </a:t>
            </a:r>
            <a:r>
              <a:rPr lang="en-US" sz="2400" dirty="0" smtClean="0"/>
              <a:t>	Head shall be responsible </a:t>
            </a:r>
            <a:r>
              <a:rPr lang="en-US" sz="2400" dirty="0"/>
              <a:t>for ensuring that assets </a:t>
            </a:r>
            <a:r>
              <a:rPr lang="en-US" sz="2400" dirty="0" smtClean="0"/>
              <a:t>	are tracked </a:t>
            </a:r>
            <a:r>
              <a:rPr lang="en-US" sz="2400" dirty="0"/>
              <a:t>and secured in a manner that is most </a:t>
            </a:r>
            <a:r>
              <a:rPr lang="en-US" sz="2400" dirty="0" smtClean="0"/>
              <a:t>	likely to </a:t>
            </a:r>
            <a:r>
              <a:rPr lang="en-US" sz="2400" dirty="0"/>
              <a:t>prevent theft, loss, damage or misuse of </a:t>
            </a:r>
            <a:r>
              <a:rPr lang="en-US" sz="2400" dirty="0" smtClean="0"/>
              <a:t>	assets</a:t>
            </a:r>
            <a:r>
              <a:rPr lang="en-US" sz="2400" dirty="0"/>
              <a:t>. </a:t>
            </a:r>
            <a:r>
              <a:rPr lang="en-US" sz="2400" dirty="0" smtClean="0"/>
              <a:t>Care </a:t>
            </a:r>
            <a:r>
              <a:rPr lang="en-US" sz="2400" dirty="0"/>
              <a:t>shall be taken to insure all necessary </a:t>
            </a:r>
            <a:r>
              <a:rPr lang="en-US" sz="2400" dirty="0" smtClean="0"/>
              <a:t>	precautions </a:t>
            </a:r>
            <a:r>
              <a:rPr lang="en-US" sz="2400" dirty="0"/>
              <a:t>are in place so that assets are secured.</a:t>
            </a:r>
          </a:p>
          <a:p>
            <a:endParaRPr lang="en-US" sz="2400" dirty="0"/>
          </a:p>
        </p:txBody>
      </p:sp>
    </p:spTree>
  </p:cSld>
  <p:clrMapOvr>
    <a:masterClrMapping/>
  </p:clrMapOvr>
  <p:transition spd="med" advTm="5430">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CAPITALIZED PROPERTY</a:t>
            </a:r>
            <a:endParaRPr lang="en-US" dirty="0">
              <a:solidFill>
                <a:srgbClr val="FFFF00"/>
              </a:solidFill>
            </a:endParaRPr>
          </a:p>
        </p:txBody>
      </p:sp>
      <p:sp>
        <p:nvSpPr>
          <p:cNvPr id="3" name="Content Placeholder 2"/>
          <p:cNvSpPr>
            <a:spLocks noGrp="1"/>
          </p:cNvSpPr>
          <p:nvPr>
            <p:ph idx="1"/>
          </p:nvPr>
        </p:nvSpPr>
        <p:spPr/>
        <p:txBody>
          <a:bodyPr/>
          <a:lstStyle/>
          <a:p>
            <a:r>
              <a:rPr lang="en-US" dirty="0" smtClean="0"/>
              <a:t>Assets with a value of $5,000 or more shall be tagged with a County Property Tag and tracked in the County’s Financial Management System. Below are the four major classifications:</a:t>
            </a:r>
          </a:p>
          <a:p>
            <a:pPr marL="457200" indent="-457200">
              <a:buFont typeface="+mj-lt"/>
              <a:buAutoNum type="arabicPeriod"/>
            </a:pPr>
            <a:r>
              <a:rPr lang="en-US" sz="2400" dirty="0" smtClean="0"/>
              <a:t>Land</a:t>
            </a:r>
          </a:p>
          <a:p>
            <a:pPr marL="457200" indent="-457200">
              <a:buFont typeface="+mj-lt"/>
              <a:buAutoNum type="arabicPeriod"/>
            </a:pPr>
            <a:r>
              <a:rPr lang="en-US" sz="2400" dirty="0" smtClean="0"/>
              <a:t>Buildings</a:t>
            </a:r>
          </a:p>
          <a:p>
            <a:pPr marL="457200" indent="-457200">
              <a:buFont typeface="+mj-lt"/>
              <a:buAutoNum type="arabicPeriod"/>
            </a:pPr>
            <a:r>
              <a:rPr lang="en-US" sz="2400" dirty="0" smtClean="0"/>
              <a:t>Improvements other than Buildings</a:t>
            </a:r>
          </a:p>
          <a:p>
            <a:pPr marL="457200" indent="-457200">
              <a:buFont typeface="+mj-lt"/>
              <a:buAutoNum type="arabicPeriod"/>
            </a:pPr>
            <a:r>
              <a:rPr lang="en-US" sz="2400" dirty="0" smtClean="0"/>
              <a:t>Machinery &amp; Equipment</a:t>
            </a:r>
          </a:p>
          <a:p>
            <a:pPr>
              <a:buNone/>
            </a:pPr>
            <a:r>
              <a:rPr lang="en-US" sz="2400" dirty="0" smtClean="0"/>
              <a:t>		</a:t>
            </a:r>
          </a:p>
          <a:p>
            <a:pPr>
              <a:buNone/>
            </a:pPr>
            <a:r>
              <a:rPr lang="en-US" sz="2400" dirty="0" smtClean="0"/>
              <a:t>		</a:t>
            </a:r>
          </a:p>
          <a:p>
            <a:endParaRPr lang="en-US" sz="4000" dirty="0" smtClean="0"/>
          </a:p>
          <a:p>
            <a:pPr>
              <a:buNone/>
            </a:pPr>
            <a:endParaRPr lang="en-US" sz="4000" dirty="0"/>
          </a:p>
        </p:txBody>
      </p:sp>
    </p:spTree>
  </p:cSld>
  <p:clrMapOvr>
    <a:masterClrMapping/>
  </p:clrMapOvr>
  <p:transition spd="med" advTm="5071">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CONTROLLED PROPERTY</a:t>
            </a:r>
            <a:endParaRPr lang="en-US" dirty="0">
              <a:solidFill>
                <a:srgbClr val="FFFF00"/>
              </a:solidFill>
            </a:endParaRPr>
          </a:p>
        </p:txBody>
      </p:sp>
      <p:sp>
        <p:nvSpPr>
          <p:cNvPr id="3" name="Content Placeholder 2"/>
          <p:cNvSpPr>
            <a:spLocks noGrp="1"/>
          </p:cNvSpPr>
          <p:nvPr>
            <p:ph idx="1"/>
          </p:nvPr>
        </p:nvSpPr>
        <p:spPr/>
        <p:txBody>
          <a:bodyPr/>
          <a:lstStyle/>
          <a:p>
            <a:r>
              <a:rPr lang="en-US" dirty="0" smtClean="0"/>
              <a:t>New Property with a value of $500 to $4,999 shall be tagged with a County Property Tag.</a:t>
            </a:r>
          </a:p>
          <a:p>
            <a:r>
              <a:rPr lang="en-US" dirty="0" smtClean="0"/>
              <a:t>Or Property that is considered “High Risk” for theft, loss, damage,</a:t>
            </a:r>
            <a:r>
              <a:rPr lang="en-US" b="1" dirty="0" smtClean="0"/>
              <a:t> or misuse.</a:t>
            </a:r>
          </a:p>
          <a:p>
            <a:r>
              <a:rPr lang="en-US" b="1" dirty="0" smtClean="0"/>
              <a:t>Of any </a:t>
            </a:r>
            <a:r>
              <a:rPr lang="en-US" dirty="0" smtClean="0"/>
              <a:t>other property that the County may deem necessary to track.</a:t>
            </a:r>
          </a:p>
          <a:p>
            <a:endParaRPr lang="en-US" dirty="0"/>
          </a:p>
        </p:txBody>
      </p:sp>
    </p:spTree>
  </p:cSld>
  <p:clrMapOvr>
    <a:masterClrMapping/>
  </p:clrMapOvr>
  <p:transition spd="med" advTm="4600">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CONTROLLED PROPERTY</a:t>
            </a:r>
            <a:endParaRPr lang="en-US" dirty="0">
              <a:solidFill>
                <a:srgbClr val="FFFF00"/>
              </a:solidFill>
            </a:endParaRPr>
          </a:p>
        </p:txBody>
      </p:sp>
      <p:sp>
        <p:nvSpPr>
          <p:cNvPr id="3" name="Content Placeholder 2"/>
          <p:cNvSpPr>
            <a:spLocks noGrp="1"/>
          </p:cNvSpPr>
          <p:nvPr>
            <p:ph idx="1"/>
          </p:nvPr>
        </p:nvSpPr>
        <p:spPr/>
        <p:txBody>
          <a:bodyPr/>
          <a:lstStyle/>
          <a:p>
            <a:pPr>
              <a:buNone/>
            </a:pPr>
            <a:r>
              <a:rPr lang="en-US" sz="2400" dirty="0" smtClean="0"/>
              <a:t>	</a:t>
            </a:r>
            <a:r>
              <a:rPr lang="en-US" sz="1800" dirty="0" smtClean="0"/>
              <a:t>Each Elected Official and Department Head shall maintain control over property not defined under the capitalization policy, yet considered high-risk items. High risk items are but not limited to the following:</a:t>
            </a:r>
          </a:p>
          <a:p>
            <a:r>
              <a:rPr lang="en-US" sz="1800" dirty="0" smtClean="0"/>
              <a:t>Weapons</a:t>
            </a:r>
          </a:p>
          <a:p>
            <a:r>
              <a:rPr lang="en-US" sz="1800" dirty="0" smtClean="0"/>
              <a:t>Electronics</a:t>
            </a:r>
          </a:p>
          <a:p>
            <a:r>
              <a:rPr lang="en-US" sz="1800" dirty="0" smtClean="0"/>
              <a:t>Tools</a:t>
            </a:r>
          </a:p>
          <a:p>
            <a:r>
              <a:rPr lang="en-US" sz="1800" dirty="0" smtClean="0"/>
              <a:t>Computers and Peripherals</a:t>
            </a:r>
          </a:p>
          <a:p>
            <a:pPr>
              <a:buNone/>
            </a:pPr>
            <a:r>
              <a:rPr lang="en-US" sz="1800" dirty="0" smtClean="0"/>
              <a:t>	Each Official shall be responsible for ensuring these items are tracked and secured in a manner that is most likely to prevent theft, loss, damage or misuse.</a:t>
            </a:r>
          </a:p>
          <a:p>
            <a:pPr>
              <a:buNone/>
            </a:pPr>
            <a:r>
              <a:rPr lang="en-US" sz="1800" dirty="0" smtClean="0"/>
              <a:t>	</a:t>
            </a:r>
          </a:p>
          <a:p>
            <a:pPr>
              <a:buNone/>
            </a:pPr>
            <a:r>
              <a:rPr lang="en-US" sz="1800" dirty="0" smtClean="0"/>
              <a:t>	Information Systems Services shall maintain an inventory of all computer equipment. This inventory doesn’t absolve Elected Officials and Department Heads from responsibility of assuring stewardship of the property.</a:t>
            </a:r>
            <a:endParaRPr lang="en-US" sz="1800" dirty="0"/>
          </a:p>
        </p:txBody>
      </p:sp>
    </p:spTree>
  </p:cSld>
  <p:clrMapOvr>
    <a:masterClrMapping/>
  </p:clrMapOvr>
  <p:transition spd="med" advTm="7635">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381000"/>
            <a:ext cx="8229600" cy="1143000"/>
          </a:xfrm>
        </p:spPr>
        <p:txBody>
          <a:bodyPr/>
          <a:lstStyle/>
          <a:p>
            <a:r>
              <a:rPr lang="en-US" sz="3600" dirty="0" smtClean="0">
                <a:solidFill>
                  <a:srgbClr val="FFFF00"/>
                </a:solidFill>
              </a:rPr>
              <a:t>Elected Official and/or Department Head Responsibilities</a:t>
            </a:r>
            <a:endParaRPr lang="en-US" sz="3600" dirty="0">
              <a:solidFill>
                <a:srgbClr val="FFFF00"/>
              </a:solidFill>
            </a:endParaRPr>
          </a:p>
        </p:txBody>
      </p:sp>
      <p:sp>
        <p:nvSpPr>
          <p:cNvPr id="23555" name="Rectangle 3"/>
          <p:cNvSpPr>
            <a:spLocks noGrp="1" noChangeArrowheads="1"/>
          </p:cNvSpPr>
          <p:nvPr>
            <p:ph type="body" idx="1"/>
          </p:nvPr>
        </p:nvSpPr>
        <p:spPr/>
        <p:txBody>
          <a:bodyPr/>
          <a:lstStyle/>
          <a:p>
            <a:r>
              <a:rPr lang="en-US" sz="2800" dirty="0" smtClean="0"/>
              <a:t>Establish internal procedures to track asset inventory to include but not limited to procedures for the resignation, termination, and/or retirement of any sensitive position within their respective area to complete an inventory before the end of employment and account for inventory after the end of employment.</a:t>
            </a:r>
          </a:p>
          <a:p>
            <a:r>
              <a:rPr lang="en-US" sz="2800" dirty="0" smtClean="0"/>
              <a:t>Establish internal procedures for reporting by employees of missing, damaged, misused or stolen inventory.</a:t>
            </a:r>
          </a:p>
          <a:p>
            <a:endParaRPr lang="en-US" sz="2400" dirty="0" smtClean="0"/>
          </a:p>
          <a:p>
            <a:endParaRPr lang="en-US" dirty="0" smtClean="0"/>
          </a:p>
          <a:p>
            <a:endParaRPr lang="en-US" dirty="0"/>
          </a:p>
        </p:txBody>
      </p:sp>
    </p:spTree>
  </p:cSld>
  <p:clrMapOvr>
    <a:masterClrMapping/>
  </p:clrMapOvr>
  <p:transition spd="med" advTm="6313">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3554"/>
                                        </p:tgtEl>
                                        <p:attrNameLst>
                                          <p:attrName>style.visibility</p:attrName>
                                        </p:attrNameLst>
                                      </p:cBhvr>
                                      <p:to>
                                        <p:strVal val="visible"/>
                                      </p:to>
                                    </p:set>
                                    <p:anim calcmode="lin" valueType="num">
                                      <p:cBhvr additive="base">
                                        <p:cTn id="7" dur="500" fill="hold"/>
                                        <p:tgtEl>
                                          <p:spTgt spid="23554"/>
                                        </p:tgtEl>
                                        <p:attrNameLst>
                                          <p:attrName>ppt_x</p:attrName>
                                        </p:attrNameLst>
                                      </p:cBhvr>
                                      <p:tavLst>
                                        <p:tav tm="0">
                                          <p:val>
                                            <p:strVal val="0-#ppt_w/2"/>
                                          </p:val>
                                        </p:tav>
                                        <p:tav tm="100000">
                                          <p:val>
                                            <p:strVal val="#ppt_x"/>
                                          </p:val>
                                        </p:tav>
                                      </p:tavLst>
                                    </p:anim>
                                    <p:anim calcmode="lin" valueType="num">
                                      <p:cBhvr additive="base">
                                        <p:cTn id="8" dur="500" fill="hold"/>
                                        <p:tgtEl>
                                          <p:spTgt spid="2355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3555">
                                            <p:txEl>
                                              <p:pRg st="0" end="0"/>
                                            </p:txEl>
                                          </p:spTgt>
                                        </p:tgtEl>
                                        <p:attrNameLst>
                                          <p:attrName>style.visibility</p:attrName>
                                        </p:attrNameLst>
                                      </p:cBhvr>
                                      <p:to>
                                        <p:strVal val="visible"/>
                                      </p:to>
                                    </p:set>
                                    <p:anim calcmode="lin" valueType="num">
                                      <p:cBhvr additive="base">
                                        <p:cTn id="12" dur="5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3555">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3555">
                                            <p:txEl>
                                              <p:pRg st="1" end="1"/>
                                            </p:txEl>
                                          </p:spTgt>
                                        </p:tgtEl>
                                        <p:attrNameLst>
                                          <p:attrName>style.visibility</p:attrName>
                                        </p:attrNameLst>
                                      </p:cBhvr>
                                      <p:to>
                                        <p:strVal val="visible"/>
                                      </p:to>
                                    </p:set>
                                    <p:anim calcmode="lin" valueType="num">
                                      <p:cBhvr additive="base">
                                        <p:cTn id="17" dur="500" fill="hold"/>
                                        <p:tgtEl>
                                          <p:spTgt spid="2355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355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utoUpdateAnimBg="0"/>
      <p:bldP spid="23555" grpId="0" build="p" bldLvl="3" autoUpdateAnimBg="0" advAuto="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dirty="0" smtClean="0">
                <a:solidFill>
                  <a:srgbClr val="FFFF00"/>
                </a:solidFill>
              </a:rPr>
              <a:t>Fannin County Inventory/Fixed Asset Policy</a:t>
            </a:r>
            <a:endParaRPr lang="en-US" dirty="0">
              <a:solidFill>
                <a:srgbClr val="FFFF00"/>
              </a:solidFill>
            </a:endParaRPr>
          </a:p>
        </p:txBody>
      </p:sp>
      <p:sp>
        <p:nvSpPr>
          <p:cNvPr id="24579" name="Rectangle 3"/>
          <p:cNvSpPr>
            <a:spLocks noGrp="1" noChangeArrowheads="1"/>
          </p:cNvSpPr>
          <p:nvPr>
            <p:ph type="body" idx="1"/>
          </p:nvPr>
        </p:nvSpPr>
        <p:spPr/>
        <p:txBody>
          <a:bodyPr/>
          <a:lstStyle/>
          <a:p>
            <a:r>
              <a:rPr lang="en-US" sz="2800" dirty="0" smtClean="0"/>
              <a:t>Taxpayers of Fannin County have an enormous investment in our county buildings, land, equipment, and furnishings. Not only is it good accounting policy to maintain accurate inventory records of all assets of the county but it is mandated by State Law.</a:t>
            </a:r>
          </a:p>
          <a:p>
            <a:r>
              <a:rPr lang="en-US" sz="2800" dirty="0" smtClean="0"/>
              <a:t>The County Purchasing Agent serves as “Property Manager” and has control of the transfer of equipment, etc. per Local Government Code 262.011</a:t>
            </a:r>
          </a:p>
        </p:txBody>
      </p:sp>
    </p:spTree>
  </p:cSld>
  <p:clrMapOvr>
    <a:masterClrMapping/>
  </p:clrMapOvr>
  <p:transition spd="med" advTm="5389">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4578"/>
                                        </p:tgtEl>
                                        <p:attrNameLst>
                                          <p:attrName>style.visibility</p:attrName>
                                        </p:attrNameLst>
                                      </p:cBhvr>
                                      <p:to>
                                        <p:strVal val="visible"/>
                                      </p:to>
                                    </p:set>
                                    <p:anim calcmode="lin" valueType="num">
                                      <p:cBhvr additive="base">
                                        <p:cTn id="7" dur="500" fill="hold"/>
                                        <p:tgtEl>
                                          <p:spTgt spid="24578"/>
                                        </p:tgtEl>
                                        <p:attrNameLst>
                                          <p:attrName>ppt_x</p:attrName>
                                        </p:attrNameLst>
                                      </p:cBhvr>
                                      <p:tavLst>
                                        <p:tav tm="0">
                                          <p:val>
                                            <p:strVal val="0-#ppt_w/2"/>
                                          </p:val>
                                        </p:tav>
                                        <p:tav tm="100000">
                                          <p:val>
                                            <p:strVal val="#ppt_x"/>
                                          </p:val>
                                        </p:tav>
                                      </p:tavLst>
                                    </p:anim>
                                    <p:anim calcmode="lin" valueType="num">
                                      <p:cBhvr additive="base">
                                        <p:cTn id="8" dur="500" fill="hold"/>
                                        <p:tgtEl>
                                          <p:spTgt spid="2457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4579">
                                            <p:txEl>
                                              <p:pRg st="0" end="0"/>
                                            </p:txEl>
                                          </p:spTgt>
                                        </p:tgtEl>
                                        <p:attrNameLst>
                                          <p:attrName>style.visibility</p:attrName>
                                        </p:attrNameLst>
                                      </p:cBhvr>
                                      <p:to>
                                        <p:strVal val="visible"/>
                                      </p:to>
                                    </p:set>
                                    <p:anim calcmode="lin" valueType="num">
                                      <p:cBhvr additive="base">
                                        <p:cTn id="12"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4579">
                                            <p:txEl>
                                              <p:pRg st="1" end="1"/>
                                            </p:txEl>
                                          </p:spTgt>
                                        </p:tgtEl>
                                        <p:attrNameLst>
                                          <p:attrName>style.visibility</p:attrName>
                                        </p:attrNameLst>
                                      </p:cBhvr>
                                      <p:to>
                                        <p:strVal val="visible"/>
                                      </p:to>
                                    </p:set>
                                    <p:anim calcmode="lin" valueType="num">
                                      <p:cBhvr additive="base">
                                        <p:cTn id="17"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utoUpdateAnimBg="0"/>
      <p:bldP spid="24579" grpId="0" build="p" bldLvl="3" autoUpdateAnimBg="0" advAuto="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r>
              <a:rPr lang="en-US" dirty="0" smtClean="0">
                <a:solidFill>
                  <a:srgbClr val="FFFF00"/>
                </a:solidFill>
              </a:rPr>
              <a:t>Protection of Property</a:t>
            </a:r>
            <a:endParaRPr lang="en-US" dirty="0">
              <a:solidFill>
                <a:srgbClr val="FFFF00"/>
              </a:solidFill>
            </a:endParaRPr>
          </a:p>
        </p:txBody>
      </p:sp>
      <p:sp>
        <p:nvSpPr>
          <p:cNvPr id="219139" name="Rectangle 3"/>
          <p:cNvSpPr>
            <a:spLocks noGrp="1" noChangeArrowheads="1"/>
          </p:cNvSpPr>
          <p:nvPr>
            <p:ph idx="1"/>
          </p:nvPr>
        </p:nvSpPr>
        <p:spPr/>
        <p:txBody>
          <a:bodyPr/>
          <a:lstStyle/>
          <a:p>
            <a:pPr>
              <a:lnSpc>
                <a:spcPct val="80000"/>
              </a:lnSpc>
            </a:pPr>
            <a:endParaRPr lang="en-US" sz="2800" dirty="0" smtClean="0"/>
          </a:p>
          <a:p>
            <a:pPr>
              <a:lnSpc>
                <a:spcPct val="80000"/>
              </a:lnSpc>
              <a:buFont typeface="Wingdings" pitchFamily="2" charset="2"/>
              <a:buChar char="Ø"/>
            </a:pPr>
            <a:r>
              <a:rPr lang="en-US" sz="2800" dirty="0" smtClean="0"/>
              <a:t>Protection of Property is outlined in Section 31.11 of the Penal Code of Texas. In accordance with this status a person commits and offense if he or she:</a:t>
            </a:r>
          </a:p>
          <a:p>
            <a:pPr lvl="1">
              <a:lnSpc>
                <a:spcPct val="80000"/>
              </a:lnSpc>
              <a:buFont typeface="Wingdings" pitchFamily="2" charset="2"/>
              <a:buChar char="Ø"/>
            </a:pPr>
            <a:r>
              <a:rPr lang="en-US" sz="2000" dirty="0" smtClean="0"/>
              <a:t>Knowingly or intentionally removes or causes to be removed, alter, or obliterates the serial number of a fixed asset tag number marking county property.</a:t>
            </a:r>
          </a:p>
          <a:p>
            <a:pPr lvl="1">
              <a:lnSpc>
                <a:spcPct val="80000"/>
              </a:lnSpc>
              <a:buFont typeface="Wingdings" pitchFamily="2" charset="2"/>
              <a:buChar char="Ø"/>
            </a:pPr>
            <a:r>
              <a:rPr lang="en-US" sz="2000" dirty="0" smtClean="0"/>
              <a:t>Possesses, distributes, sells or offers to sell county property knowing, or having reason to know that the serial number or asset tag number has been removed, altered, or obliterated.</a:t>
            </a:r>
          </a:p>
          <a:p>
            <a:pPr lvl="1">
              <a:lnSpc>
                <a:spcPct val="80000"/>
              </a:lnSpc>
              <a:buNone/>
            </a:pPr>
            <a:endParaRPr lang="en-US" sz="2000" dirty="0" smtClean="0"/>
          </a:p>
          <a:p>
            <a:pPr lvl="1">
              <a:lnSpc>
                <a:spcPct val="80000"/>
              </a:lnSpc>
              <a:buNone/>
            </a:pPr>
            <a:r>
              <a:rPr lang="en-US" sz="2000" dirty="0" smtClean="0"/>
              <a:t>	A person convicted of violating the statue referenced above is subject to penalties according to the property values involved.</a:t>
            </a:r>
          </a:p>
          <a:p>
            <a:pPr lvl="1">
              <a:lnSpc>
                <a:spcPct val="80000"/>
              </a:lnSpc>
              <a:buFontTx/>
              <a:buNone/>
            </a:pPr>
            <a:endParaRPr lang="en-US" sz="2400" dirty="0" smtClean="0"/>
          </a:p>
          <a:p>
            <a:pPr lvl="1">
              <a:lnSpc>
                <a:spcPct val="80000"/>
              </a:lnSpc>
              <a:buFontTx/>
              <a:buNone/>
            </a:pPr>
            <a:endParaRPr lang="en-US" sz="2400" dirty="0"/>
          </a:p>
        </p:txBody>
      </p:sp>
    </p:spTree>
  </p:cSld>
  <p:clrMapOvr>
    <a:masterClrMapping/>
  </p:clrMapOvr>
  <p:transition spd="med" advTm="637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9138"/>
                                        </p:tgtEl>
                                        <p:attrNameLst>
                                          <p:attrName>style.visibility</p:attrName>
                                        </p:attrNameLst>
                                      </p:cBhvr>
                                      <p:to>
                                        <p:strVal val="visible"/>
                                      </p:to>
                                    </p:set>
                                    <p:anim calcmode="lin" valueType="num">
                                      <p:cBhvr additive="base">
                                        <p:cTn id="7" dur="500" fill="hold"/>
                                        <p:tgtEl>
                                          <p:spTgt spid="219138"/>
                                        </p:tgtEl>
                                        <p:attrNameLst>
                                          <p:attrName>ppt_x</p:attrName>
                                        </p:attrNameLst>
                                      </p:cBhvr>
                                      <p:tavLst>
                                        <p:tav tm="0">
                                          <p:val>
                                            <p:strVal val="0-#ppt_w/2"/>
                                          </p:val>
                                        </p:tav>
                                        <p:tav tm="100000">
                                          <p:val>
                                            <p:strVal val="#ppt_x"/>
                                          </p:val>
                                        </p:tav>
                                      </p:tavLst>
                                    </p:anim>
                                    <p:anim calcmode="lin" valueType="num">
                                      <p:cBhvr additive="base">
                                        <p:cTn id="8" dur="500" fill="hold"/>
                                        <p:tgtEl>
                                          <p:spTgt spid="21913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8"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304800"/>
            <a:ext cx="7583488" cy="1524000"/>
          </a:xfrm>
        </p:spPr>
        <p:txBody>
          <a:bodyPr/>
          <a:lstStyle/>
          <a:p>
            <a:r>
              <a:rPr lang="en-US" dirty="0" smtClean="0">
                <a:solidFill>
                  <a:srgbClr val="FFFF00"/>
                </a:solidFill>
              </a:rPr>
              <a:t>Reporting of Lost or Stolen Assets</a:t>
            </a:r>
            <a:endParaRPr lang="en-US" dirty="0">
              <a:solidFill>
                <a:srgbClr val="FFFF00"/>
              </a:solidFill>
            </a:endParaRPr>
          </a:p>
        </p:txBody>
      </p:sp>
      <p:sp>
        <p:nvSpPr>
          <p:cNvPr id="34819" name="Rectangle 3"/>
          <p:cNvSpPr>
            <a:spLocks noGrp="1" noChangeArrowheads="1"/>
          </p:cNvSpPr>
          <p:nvPr>
            <p:ph type="body" idx="1"/>
          </p:nvPr>
        </p:nvSpPr>
        <p:spPr>
          <a:xfrm>
            <a:off x="914400" y="2286000"/>
            <a:ext cx="7772400" cy="4114800"/>
          </a:xfrm>
        </p:spPr>
        <p:txBody>
          <a:bodyPr/>
          <a:lstStyle/>
          <a:p>
            <a:pPr>
              <a:buFont typeface="Wingdings" pitchFamily="2" charset="2"/>
              <a:buChar char="ü"/>
            </a:pPr>
            <a:r>
              <a:rPr lang="en-US" sz="2800" dirty="0" smtClean="0"/>
              <a:t>Report lost or stolen items immediately to the Purchasing Agent, Auditor and the proper law enforcement agency. </a:t>
            </a:r>
          </a:p>
          <a:p>
            <a:pPr>
              <a:buFont typeface="Wingdings" pitchFamily="2" charset="2"/>
              <a:buChar char="ü"/>
            </a:pPr>
            <a:r>
              <a:rPr lang="en-US" sz="2800" dirty="0" smtClean="0"/>
              <a:t>Complete Form A with a copy of the report to the law enforcement agency and send to the Purchasing Office.</a:t>
            </a:r>
          </a:p>
          <a:p>
            <a:pPr>
              <a:buFont typeface="Wingdings" pitchFamily="2" charset="2"/>
              <a:buChar char="ü"/>
            </a:pPr>
            <a:r>
              <a:rPr lang="en-US" sz="2800" dirty="0" smtClean="0"/>
              <a:t>Be present at the next Purchasing Board Meeting to present an update of any findings, etc.</a:t>
            </a:r>
          </a:p>
          <a:p>
            <a:pPr>
              <a:buFont typeface="Wingdings" pitchFamily="2" charset="2"/>
              <a:buChar char="ü"/>
            </a:pPr>
            <a:endParaRPr lang="en-US" dirty="0"/>
          </a:p>
        </p:txBody>
      </p:sp>
    </p:spTree>
  </p:cSld>
  <p:clrMapOvr>
    <a:masterClrMapping/>
  </p:clrMapOvr>
  <p:transition spd="med" advTm="7373">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34818"/>
                                        </p:tgtEl>
                                        <p:attrNameLst>
                                          <p:attrName>style.visibility</p:attrName>
                                        </p:attrNameLst>
                                      </p:cBhvr>
                                      <p:to>
                                        <p:strVal val="visible"/>
                                      </p:to>
                                    </p:set>
                                    <p:anim calcmode="lin" valueType="num">
                                      <p:cBhvr additive="base">
                                        <p:cTn id="7" dur="500" fill="hold"/>
                                        <p:tgtEl>
                                          <p:spTgt spid="34818"/>
                                        </p:tgtEl>
                                        <p:attrNameLst>
                                          <p:attrName>ppt_x</p:attrName>
                                        </p:attrNameLst>
                                      </p:cBhvr>
                                      <p:tavLst>
                                        <p:tav tm="0">
                                          <p:val>
                                            <p:strVal val="0-#ppt_w/2"/>
                                          </p:val>
                                        </p:tav>
                                        <p:tav tm="100000">
                                          <p:val>
                                            <p:strVal val="#ppt_x"/>
                                          </p:val>
                                        </p:tav>
                                      </p:tavLst>
                                    </p:anim>
                                    <p:anim calcmode="lin" valueType="num">
                                      <p:cBhvr additive="base">
                                        <p:cTn id="8" dur="500" fill="hold"/>
                                        <p:tgtEl>
                                          <p:spTgt spid="348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rgbClr val="FFFF00"/>
                </a:solidFill>
              </a:rPr>
              <a:t>Disposal Procedures</a:t>
            </a:r>
            <a:endParaRPr lang="en-US" dirty="0">
              <a:solidFill>
                <a:srgbClr val="FFFF00"/>
              </a:solidFill>
            </a:endParaRPr>
          </a:p>
        </p:txBody>
      </p:sp>
      <p:sp>
        <p:nvSpPr>
          <p:cNvPr id="5" name="Content Placeholder 4"/>
          <p:cNvSpPr>
            <a:spLocks noGrp="1"/>
          </p:cNvSpPr>
          <p:nvPr>
            <p:ph idx="1"/>
          </p:nvPr>
        </p:nvSpPr>
        <p:spPr/>
        <p:txBody>
          <a:bodyPr/>
          <a:lstStyle/>
          <a:p>
            <a:r>
              <a:rPr lang="en-US" sz="2400" dirty="0" smtClean="0"/>
              <a:t>Equipment which is broken or no longer needed may be transferred to the Purchasing Department utilizing Form A.</a:t>
            </a:r>
          </a:p>
          <a:p>
            <a:r>
              <a:rPr lang="en-US" sz="2400" dirty="0" smtClean="0"/>
              <a:t>Purchasing Agent will periodically  requests the Commissioners’ Court to declare property “surplus” (in excess of needs useful) or “salvage” (has no value-not useful) to be either placed for bid or auction on surplus property and recycled or destroyed for salvage property. This is in accordance with Texas Local Government Code Chapter 263 – Sections 263.151 through 263.158.</a:t>
            </a:r>
          </a:p>
          <a:p>
            <a:r>
              <a:rPr lang="en-US" sz="2400" dirty="0" smtClean="0"/>
              <a:t>Any stolen, abandoned, or confiscated property seized by a peace officer may be disposed in accordance with Article 18.17, Texas Code of Criminal Procedure.</a:t>
            </a:r>
          </a:p>
          <a:p>
            <a:endParaRPr lang="en-US" sz="2000" dirty="0" smtClean="0"/>
          </a:p>
        </p:txBody>
      </p:sp>
    </p:spTree>
  </p:cSld>
  <p:clrMapOvr>
    <a:masterClrMapping/>
  </p:clrMapOvr>
  <p:transition spd="med" advTm="9686">
    <p:rand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p:txBody>
          <a:bodyPr/>
          <a:lstStyle/>
          <a:p>
            <a:r>
              <a:rPr lang="en-US" dirty="0" smtClean="0">
                <a:solidFill>
                  <a:srgbClr val="FFFF00"/>
                </a:solidFill>
              </a:rPr>
              <a:t>Purchasing Mission Statement</a:t>
            </a:r>
            <a:endParaRPr lang="en-US" dirty="0">
              <a:solidFill>
                <a:srgbClr val="FFFF00"/>
              </a:solidFill>
            </a:endParaRPr>
          </a:p>
        </p:txBody>
      </p:sp>
      <p:sp>
        <p:nvSpPr>
          <p:cNvPr id="4" name="Subtitle 3"/>
          <p:cNvSpPr>
            <a:spLocks noGrp="1"/>
          </p:cNvSpPr>
          <p:nvPr>
            <p:ph sz="half" idx="1"/>
          </p:nvPr>
        </p:nvSpPr>
        <p:spPr/>
        <p:txBody>
          <a:bodyPr/>
          <a:lstStyle/>
          <a:p>
            <a:r>
              <a:rPr lang="en-US" sz="2400" dirty="0" smtClean="0"/>
              <a:t>The Purchasing Department of Fannin County is committed to procuring goods and services in the most efficient and effective way to achieve the best price consistent with the quality needed to meet the requirements of the County.</a:t>
            </a:r>
            <a:endParaRPr lang="en-US" sz="2400" dirty="0"/>
          </a:p>
        </p:txBody>
      </p:sp>
      <p:sp>
        <p:nvSpPr>
          <p:cNvPr id="7" name="Content Placeholder 6"/>
          <p:cNvSpPr>
            <a:spLocks noGrp="1"/>
          </p:cNvSpPr>
          <p:nvPr>
            <p:ph sz="half" idx="2"/>
          </p:nvPr>
        </p:nvSpPr>
        <p:spPr/>
        <p:txBody>
          <a:bodyPr/>
          <a:lstStyle/>
          <a:p>
            <a:pPr marL="457200" indent="-457200">
              <a:buClr>
                <a:srgbClr val="FF0000"/>
              </a:buClr>
              <a:buFont typeface="Wingdings" pitchFamily="2" charset="2"/>
              <a:buChar char="§"/>
            </a:pPr>
            <a:r>
              <a:rPr lang="en-US" sz="1800" dirty="0" smtClean="0"/>
              <a:t>Seek to maximize the purchasing power of public funds, while promoting fair and open competition.</a:t>
            </a:r>
          </a:p>
          <a:p>
            <a:pPr marL="457200" indent="-457200">
              <a:buClr>
                <a:srgbClr val="FF0000"/>
              </a:buClr>
              <a:buFont typeface="Wingdings" pitchFamily="2" charset="2"/>
              <a:buChar char="§"/>
            </a:pPr>
            <a:r>
              <a:rPr lang="en-US" sz="1800" dirty="0" smtClean="0"/>
              <a:t>Work together to create innovative approaches to the procurement process for the benefit of the County.</a:t>
            </a:r>
          </a:p>
          <a:p>
            <a:pPr marL="457200" indent="-457200">
              <a:buClr>
                <a:srgbClr val="FF0000"/>
              </a:buClr>
              <a:buFont typeface="Wingdings" pitchFamily="2" charset="2"/>
              <a:buChar char="§"/>
            </a:pPr>
            <a:r>
              <a:rPr lang="en-US" sz="1800" dirty="0" smtClean="0"/>
              <a:t>Follow a strict Code of Ethics, avoiding the appearance of and the preventing the opportunity for favoritism.</a:t>
            </a:r>
          </a:p>
          <a:p>
            <a:pPr marL="457200" indent="-457200">
              <a:buClr>
                <a:srgbClr val="FF0000"/>
              </a:buClr>
              <a:buFont typeface="Wingdings" pitchFamily="2" charset="2"/>
              <a:buChar char="§"/>
            </a:pPr>
            <a:r>
              <a:rPr lang="en-US" sz="1800" dirty="0" smtClean="0"/>
              <a:t>Strive to create a friendly work environment through teamwork, respect, integrity and honest communication.</a:t>
            </a:r>
            <a:endParaRPr lang="en-US" sz="1800" dirty="0"/>
          </a:p>
        </p:txBody>
      </p:sp>
    </p:spTree>
  </p:cSld>
  <p:clrMapOvr>
    <a:masterClrMapping/>
  </p:clrMapOvr>
  <p:transition spd="med" advTm="903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26306"/>
                                        </p:tgtEl>
                                        <p:attrNameLst>
                                          <p:attrName>style.visibility</p:attrName>
                                        </p:attrNameLst>
                                      </p:cBhvr>
                                      <p:to>
                                        <p:strVal val="visible"/>
                                      </p:to>
                                    </p:set>
                                    <p:anim calcmode="lin" valueType="num">
                                      <p:cBhvr additive="base">
                                        <p:cTn id="7" dur="500" fill="hold"/>
                                        <p:tgtEl>
                                          <p:spTgt spid="226306"/>
                                        </p:tgtEl>
                                        <p:attrNameLst>
                                          <p:attrName>ppt_x</p:attrName>
                                        </p:attrNameLst>
                                      </p:cBhvr>
                                      <p:tavLst>
                                        <p:tav tm="0">
                                          <p:val>
                                            <p:strVal val="0-#ppt_w/2"/>
                                          </p:val>
                                        </p:tav>
                                        <p:tav tm="100000">
                                          <p:val>
                                            <p:strVal val="#ppt_x"/>
                                          </p:val>
                                        </p:tav>
                                      </p:tavLst>
                                    </p:anim>
                                    <p:anim calcmode="lin" valueType="num">
                                      <p:cBhvr additive="base">
                                        <p:cTn id="8" dur="500" fill="hold"/>
                                        <p:tgtEl>
                                          <p:spTgt spid="22630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06"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457200" y="304800"/>
            <a:ext cx="8229600" cy="2438400"/>
          </a:xfrm>
        </p:spPr>
        <p:txBody>
          <a:bodyPr/>
          <a:lstStyle/>
          <a:p>
            <a:r>
              <a:rPr lang="en-US" sz="2400" b="1" i="1" dirty="0" smtClean="0">
                <a:solidFill>
                  <a:srgbClr val="FFFF00"/>
                </a:solidFill>
              </a:rPr>
              <a:t>Fannin County Policy is that all purchasing shall be conducted strictly on the basis of economic and business merit. The policy is intended to promote the interest of the citizens of Fannin County.</a:t>
            </a:r>
            <a:br>
              <a:rPr lang="en-US" sz="2400" b="1" i="1" dirty="0" smtClean="0">
                <a:solidFill>
                  <a:srgbClr val="FFFF00"/>
                </a:solidFill>
              </a:rPr>
            </a:br>
            <a:r>
              <a:rPr lang="en-US" sz="2400" b="1" i="1" dirty="0" smtClean="0">
                <a:solidFill>
                  <a:srgbClr val="FFFF00"/>
                </a:solidFill>
              </a:rPr>
              <a:t/>
            </a:r>
            <a:br>
              <a:rPr lang="en-US" sz="2400" b="1" i="1" dirty="0" smtClean="0">
                <a:solidFill>
                  <a:srgbClr val="FFFF00"/>
                </a:solidFill>
              </a:rPr>
            </a:br>
            <a:r>
              <a:rPr lang="en-US" sz="2400" b="1" i="1" dirty="0" smtClean="0">
                <a:solidFill>
                  <a:srgbClr val="FFFF00"/>
                </a:solidFill>
              </a:rPr>
              <a:t/>
            </a:r>
            <a:br>
              <a:rPr lang="en-US" sz="2400" b="1" i="1" dirty="0" smtClean="0">
                <a:solidFill>
                  <a:srgbClr val="FFFF00"/>
                </a:solidFill>
              </a:rPr>
            </a:br>
            <a:endParaRPr lang="en-US" sz="2400" b="1" i="1" dirty="0">
              <a:solidFill>
                <a:srgbClr val="FFFF00"/>
              </a:solidFill>
            </a:endParaRPr>
          </a:p>
        </p:txBody>
      </p:sp>
      <p:sp>
        <p:nvSpPr>
          <p:cNvPr id="3" name="Subtitle 2"/>
          <p:cNvSpPr>
            <a:spLocks noGrp="1"/>
          </p:cNvSpPr>
          <p:nvPr>
            <p:ph type="subTitle" sz="quarter" idx="1"/>
          </p:nvPr>
        </p:nvSpPr>
        <p:spPr>
          <a:xfrm>
            <a:off x="1371600" y="2286000"/>
            <a:ext cx="6400800" cy="3352800"/>
          </a:xfrm>
        </p:spPr>
        <p:txBody>
          <a:bodyPr/>
          <a:lstStyle/>
          <a:p>
            <a:r>
              <a:rPr lang="en-US" sz="2400" b="1" i="1" dirty="0" smtClean="0">
                <a:solidFill>
                  <a:srgbClr val="FFFF00"/>
                </a:solidFill>
              </a:rPr>
              <a:t>To avoid violation of or the appearance of violation of the policies in this manual, county employees and officials are prohibited from:</a:t>
            </a:r>
          </a:p>
          <a:p>
            <a:r>
              <a:rPr lang="en-US" sz="2400" b="1" i="1" dirty="0" smtClean="0">
                <a:solidFill>
                  <a:srgbClr val="FFFF00"/>
                </a:solidFill>
              </a:rPr>
              <a:t>Seeking or accepting, directly or indirectly, any loans, services, payments, entertainment, trips or gifts of merchandise or money in any amount from a business or an individual doing or seeking to do business with the county.</a:t>
            </a:r>
            <a:endParaRPr lang="en-US" sz="2400" b="1" i="1" dirty="0">
              <a:solidFill>
                <a:srgbClr val="FFFF00"/>
              </a:solidFill>
            </a:endParaRPr>
          </a:p>
        </p:txBody>
      </p:sp>
    </p:spTree>
  </p:cSld>
  <p:clrMapOvr>
    <a:masterClrMapping/>
  </p:clrMapOvr>
  <p:transition spd="med" advTm="6370">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p:txBody>
          <a:bodyPr/>
          <a:lstStyle/>
          <a:p>
            <a:r>
              <a:rPr lang="en-US" dirty="0" smtClean="0">
                <a:solidFill>
                  <a:srgbClr val="FFFF00"/>
                </a:solidFill>
              </a:rPr>
              <a:t>CODE OF ETHICS</a:t>
            </a:r>
            <a:endParaRPr lang="en-US" dirty="0">
              <a:solidFill>
                <a:srgbClr val="FFFF00"/>
              </a:solidFill>
            </a:endParaRPr>
          </a:p>
        </p:txBody>
      </p:sp>
      <p:sp>
        <p:nvSpPr>
          <p:cNvPr id="4" name="Subtitle 3"/>
          <p:cNvSpPr>
            <a:spLocks noGrp="1"/>
          </p:cNvSpPr>
          <p:nvPr>
            <p:ph idx="1"/>
          </p:nvPr>
        </p:nvSpPr>
        <p:spPr/>
        <p:txBody>
          <a:bodyPr/>
          <a:lstStyle/>
          <a:p>
            <a:r>
              <a:rPr lang="en-US" sz="2000" dirty="0" smtClean="0"/>
              <a:t>No member of Fannin County or any employee, employee, family member or appointee of Fannin County shall have any interest in, or in any manner be connected with any contract or bid for furnishing supplies, materials, services, and equipment of any kind to any agency or county of the State of Texas  Neither shall any member or employee, employee family member, or appointee, under penalty of dismissal, accept or receive from any person, firm, or corporation to whom any contract may be awarded, directly or indirectly, by rebate, gift, or otherwise, any money or other thing of value whatever, nor shall any employee receive any promise, obligation, or contract for future reward or compensation from any such party.</a:t>
            </a:r>
          </a:p>
          <a:p>
            <a:r>
              <a:rPr lang="en-US" sz="2000" b="1" dirty="0" smtClean="0"/>
              <a:t>Legal Authority:</a:t>
            </a:r>
            <a:r>
              <a:rPr lang="en-US" sz="2000" dirty="0" smtClean="0"/>
              <a:t> Texas Government Code Title 10, Subtitle D, Chapter 2155.003</a:t>
            </a:r>
          </a:p>
          <a:p>
            <a:endParaRPr lang="en-US" dirty="0"/>
          </a:p>
        </p:txBody>
      </p:sp>
    </p:spTree>
  </p:cSld>
  <p:clrMapOvr>
    <a:masterClrMapping/>
  </p:clrMapOvr>
  <p:transition spd="med" advTm="12269">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28354"/>
                                        </p:tgtEl>
                                        <p:attrNameLst>
                                          <p:attrName>style.visibility</p:attrName>
                                        </p:attrNameLst>
                                      </p:cBhvr>
                                      <p:to>
                                        <p:strVal val="visible"/>
                                      </p:to>
                                    </p:set>
                                    <p:anim calcmode="lin" valueType="num">
                                      <p:cBhvr additive="base">
                                        <p:cTn id="7" dur="500" fill="hold"/>
                                        <p:tgtEl>
                                          <p:spTgt spid="228354"/>
                                        </p:tgtEl>
                                        <p:attrNameLst>
                                          <p:attrName>ppt_x</p:attrName>
                                        </p:attrNameLst>
                                      </p:cBhvr>
                                      <p:tavLst>
                                        <p:tav tm="0">
                                          <p:val>
                                            <p:strVal val="0-#ppt_w/2"/>
                                          </p:val>
                                        </p:tav>
                                        <p:tav tm="100000">
                                          <p:val>
                                            <p:strVal val="#ppt_x"/>
                                          </p:val>
                                        </p:tav>
                                      </p:tavLst>
                                    </p:anim>
                                    <p:anim calcmode="lin" valueType="num">
                                      <p:cBhvr additive="base">
                                        <p:cTn id="8" dur="500" fill="hold"/>
                                        <p:tgtEl>
                                          <p:spTgt spid="22835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54"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solidFill>
                  <a:srgbClr val="FFFF00"/>
                </a:solidFill>
              </a:rPr>
              <a:t>Where to Find It</a:t>
            </a:r>
            <a:endParaRPr lang="en-US" dirty="0">
              <a:solidFill>
                <a:srgbClr val="FFFF00"/>
              </a:solidFill>
            </a:endParaRPr>
          </a:p>
        </p:txBody>
      </p:sp>
      <p:sp>
        <p:nvSpPr>
          <p:cNvPr id="7" name="Content Placeholder 6"/>
          <p:cNvSpPr>
            <a:spLocks noGrp="1"/>
          </p:cNvSpPr>
          <p:nvPr>
            <p:ph sz="half" idx="1"/>
          </p:nvPr>
        </p:nvSpPr>
        <p:spPr/>
        <p:txBody>
          <a:bodyPr/>
          <a:lstStyle/>
          <a:p>
            <a:r>
              <a:rPr lang="en-US" sz="2000" dirty="0" smtClean="0"/>
              <a:t>Texas Finance Law – LGC 113.043, 140.003, 111.093</a:t>
            </a:r>
          </a:p>
          <a:p>
            <a:r>
              <a:rPr lang="en-US" sz="2000" dirty="0" smtClean="0"/>
              <a:t>Basic Purchasing Law – LGC 262.022</a:t>
            </a:r>
          </a:p>
          <a:p>
            <a:r>
              <a:rPr lang="en-US" sz="2000" dirty="0" smtClean="0"/>
              <a:t>Bidding Procedures – LGC 262.0225</a:t>
            </a:r>
          </a:p>
          <a:p>
            <a:r>
              <a:rPr lang="en-US" sz="2000" dirty="0" smtClean="0"/>
              <a:t>Competitive Procedures – LGC 262.023</a:t>
            </a:r>
          </a:p>
          <a:p>
            <a:r>
              <a:rPr lang="en-US" sz="2000" dirty="0" smtClean="0"/>
              <a:t>Purchases over $50,000 – LGC 262.023</a:t>
            </a:r>
          </a:p>
          <a:p>
            <a:r>
              <a:rPr lang="en-US" sz="2000" dirty="0" smtClean="0"/>
              <a:t>Discretionary Exemptions – LGC 262.024</a:t>
            </a:r>
          </a:p>
          <a:p>
            <a:r>
              <a:rPr lang="en-US" sz="2000" dirty="0" smtClean="0"/>
              <a:t>Mandatory Exemptions – LGC 262.0241</a:t>
            </a:r>
            <a:endParaRPr lang="en-US" sz="2000" dirty="0"/>
          </a:p>
        </p:txBody>
      </p:sp>
      <p:sp>
        <p:nvSpPr>
          <p:cNvPr id="8" name="Content Placeholder 7"/>
          <p:cNvSpPr>
            <a:spLocks noGrp="1"/>
          </p:cNvSpPr>
          <p:nvPr>
            <p:ph sz="half" idx="2"/>
          </p:nvPr>
        </p:nvSpPr>
        <p:spPr/>
        <p:txBody>
          <a:bodyPr/>
          <a:lstStyle/>
          <a:p>
            <a:r>
              <a:rPr lang="en-US" sz="2000" dirty="0" smtClean="0"/>
              <a:t>Purchases under $50,000 – LGC 262.023</a:t>
            </a:r>
          </a:p>
          <a:p>
            <a:r>
              <a:rPr lang="en-US" sz="2000" dirty="0" smtClean="0"/>
              <a:t>Procedure for Opening Bids – LGC 262.026</a:t>
            </a:r>
          </a:p>
          <a:p>
            <a:r>
              <a:rPr lang="en-US" sz="2000" dirty="0" smtClean="0"/>
              <a:t>Presentation of Bids to Court – LGC 262.027</a:t>
            </a:r>
          </a:p>
          <a:p>
            <a:r>
              <a:rPr lang="en-US" sz="2000" dirty="0" smtClean="0"/>
              <a:t>Trade-In of Property – LGC 263.152</a:t>
            </a:r>
          </a:p>
          <a:p>
            <a:r>
              <a:rPr lang="en-US" sz="2000" dirty="0" smtClean="0"/>
              <a:t>Cooperative Purchasing – LGC 271</a:t>
            </a:r>
          </a:p>
          <a:p>
            <a:r>
              <a:rPr lang="en-US" sz="2000" dirty="0" err="1" smtClean="0"/>
              <a:t>Interlocal</a:t>
            </a:r>
            <a:r>
              <a:rPr lang="en-US" sz="2000" dirty="0" smtClean="0"/>
              <a:t> Agreements – Government Code 791</a:t>
            </a:r>
          </a:p>
          <a:p>
            <a:r>
              <a:rPr lang="en-US" sz="2000" dirty="0" smtClean="0"/>
              <a:t>Professional Services – Government Code 2254</a:t>
            </a:r>
            <a:endParaRPr lang="en-US" sz="2000" dirty="0"/>
          </a:p>
        </p:txBody>
      </p:sp>
    </p:spTree>
  </p:cSld>
  <p:clrMapOvr>
    <a:masterClrMapping/>
  </p:clrMapOvr>
  <p:transition spd="med" advTm="8804">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solidFill>
                  <a:srgbClr val="FFFF00"/>
                </a:solidFill>
              </a:rPr>
              <a:t>Questions and Answers</a:t>
            </a:r>
          </a:p>
        </p:txBody>
      </p:sp>
      <p:pic>
        <p:nvPicPr>
          <p:cNvPr id="242691" name="Picture 3" descr="f_oqwuua[1]"/>
          <p:cNvPicPr>
            <a:picLocks noGrp="1" noChangeAspect="1" noChangeArrowheads="1"/>
          </p:cNvPicPr>
          <p:nvPr>
            <p:ph idx="1"/>
          </p:nvPr>
        </p:nvPicPr>
        <p:blipFill>
          <a:blip r:embed="rId3" cstate="print"/>
          <a:srcRect/>
          <a:stretch>
            <a:fillRect/>
          </a:stretch>
        </p:blipFill>
        <p:spPr>
          <a:xfrm>
            <a:off x="2438400" y="1828800"/>
            <a:ext cx="4343400" cy="4267200"/>
          </a:xfrm>
          <a:noFill/>
          <a:ln/>
        </p:spPr>
      </p:pic>
    </p:spTree>
  </p:cSld>
  <p:clrMapOvr>
    <a:masterClrMapping/>
  </p:clrMapOvr>
  <p:transition spd="med" advTm="2148">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2"/>
          <p:cNvSpPr>
            <a:spLocks noGrp="1" noChangeArrowheads="1"/>
          </p:cNvSpPr>
          <p:nvPr>
            <p:ph type="ctrTitle"/>
          </p:nvPr>
        </p:nvSpPr>
        <p:spPr/>
        <p:txBody>
          <a:bodyPr/>
          <a:lstStyle/>
          <a:p>
            <a:r>
              <a:rPr lang="en-US" dirty="0" smtClean="0">
                <a:solidFill>
                  <a:srgbClr val="FFFF00"/>
                </a:solidFill>
              </a:rPr>
              <a:t>Fannin County Purchasing Homepage</a:t>
            </a:r>
            <a:endParaRPr lang="en-US" dirty="0">
              <a:solidFill>
                <a:srgbClr val="FFFF00"/>
              </a:solidFill>
            </a:endParaRPr>
          </a:p>
        </p:txBody>
      </p:sp>
      <p:sp>
        <p:nvSpPr>
          <p:cNvPr id="84995" name="Rectangle 3"/>
          <p:cNvSpPr>
            <a:spLocks noGrp="1" noChangeArrowheads="1"/>
          </p:cNvSpPr>
          <p:nvPr>
            <p:ph type="subTitle" idx="1"/>
          </p:nvPr>
        </p:nvSpPr>
        <p:spPr>
          <a:noFill/>
          <a:ln/>
        </p:spPr>
        <p:txBody>
          <a:bodyPr/>
          <a:lstStyle/>
          <a:p>
            <a:r>
              <a:rPr lang="en-US" sz="2800" dirty="0" smtClean="0">
                <a:hlinkClick r:id="rId3"/>
              </a:rPr>
              <a:t>http://www.co.fannin.tx.us/default.aspx?Fannin_County/County.Purchasing</a:t>
            </a:r>
            <a:r>
              <a:rPr lang="en-US" sz="2800" dirty="0" smtClean="0"/>
              <a:t> </a:t>
            </a:r>
            <a:endParaRPr lang="en-US" sz="2800" dirty="0"/>
          </a:p>
          <a:p>
            <a:endParaRPr lang="en-US" dirty="0">
              <a:hlinkClick r:id="rId4"/>
            </a:endParaRPr>
          </a:p>
        </p:txBody>
      </p:sp>
    </p:spTree>
  </p:cSld>
  <p:clrMapOvr>
    <a:masterClrMapping/>
  </p:clrMapOvr>
  <p:transition spd="med" advTm="8554">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6" fill="hold" grpId="0" nodeType="afterEffect">
                                  <p:stCondLst>
                                    <p:cond delay="0"/>
                                  </p:stCondLst>
                                  <p:childTnLst>
                                    <p:set>
                                      <p:cBhvr>
                                        <p:cTn id="6" dur="1" fill="hold">
                                          <p:stCondLst>
                                            <p:cond delay="0"/>
                                          </p:stCondLst>
                                        </p:cTn>
                                        <p:tgtEl>
                                          <p:spTgt spid="84994"/>
                                        </p:tgtEl>
                                        <p:attrNameLst>
                                          <p:attrName>style.visibility</p:attrName>
                                        </p:attrNameLst>
                                      </p:cBhvr>
                                      <p:to>
                                        <p:strVal val="visible"/>
                                      </p:to>
                                    </p:set>
                                    <p:anim calcmode="lin" valueType="num">
                                      <p:cBhvr>
                                        <p:cTn id="7" dur="500" fill="hold"/>
                                        <p:tgtEl>
                                          <p:spTgt spid="84994"/>
                                        </p:tgtEl>
                                        <p:attrNameLst>
                                          <p:attrName>ppt_w</p:attrName>
                                        </p:attrNameLst>
                                      </p:cBhvr>
                                      <p:tavLst>
                                        <p:tav tm="0">
                                          <p:val>
                                            <p:strVal val="(6*min(max(#ppt_w*#ppt_h,.3),1)-7.4)/-.7*#ppt_w"/>
                                          </p:val>
                                        </p:tav>
                                        <p:tav tm="100000">
                                          <p:val>
                                            <p:strVal val="#ppt_w"/>
                                          </p:val>
                                        </p:tav>
                                      </p:tavLst>
                                    </p:anim>
                                    <p:anim calcmode="lin" valueType="num">
                                      <p:cBhvr>
                                        <p:cTn id="8" dur="500" fill="hold"/>
                                        <p:tgtEl>
                                          <p:spTgt spid="84994"/>
                                        </p:tgtEl>
                                        <p:attrNameLst>
                                          <p:attrName>ppt_h</p:attrName>
                                        </p:attrNameLst>
                                      </p:cBhvr>
                                      <p:tavLst>
                                        <p:tav tm="0">
                                          <p:val>
                                            <p:strVal val="(6*min(max(#ppt_w*#ppt_h,.3),1)-7.4)/-.7*#ppt_h"/>
                                          </p:val>
                                        </p:tav>
                                        <p:tav tm="100000">
                                          <p:val>
                                            <p:strVal val="#ppt_h"/>
                                          </p:val>
                                        </p:tav>
                                      </p:tavLst>
                                    </p:anim>
                                    <p:anim calcmode="lin" valueType="num">
                                      <p:cBhvr>
                                        <p:cTn id="9" dur="500" fill="hold"/>
                                        <p:tgtEl>
                                          <p:spTgt spid="84994"/>
                                        </p:tgtEl>
                                        <p:attrNameLst>
                                          <p:attrName>ppt_x</p:attrName>
                                        </p:attrNameLst>
                                      </p:cBhvr>
                                      <p:tavLst>
                                        <p:tav tm="0">
                                          <p:val>
                                            <p:fltVal val="0.5"/>
                                          </p:val>
                                        </p:tav>
                                        <p:tav tm="100000">
                                          <p:val>
                                            <p:strVal val="#ppt_x"/>
                                          </p:val>
                                        </p:tav>
                                      </p:tavLst>
                                    </p:anim>
                                    <p:anim calcmode="lin" valueType="num">
                                      <p:cBhvr>
                                        <p:cTn id="10" dur="500" fill="hold"/>
                                        <p:tgtEl>
                                          <p:spTgt spid="84994"/>
                                        </p:tgtEl>
                                        <p:attrNameLst>
                                          <p:attrName>ppt_y</p:attrName>
                                        </p:attrNameLst>
                                      </p:cBhvr>
                                      <p:tavLst>
                                        <p:tav tm="0">
                                          <p:val>
                                            <p:strVal val="1+(6*min(max(#ppt_w*#ppt_h,.3),1)-7.4)/-.7*#ppt_h/2"/>
                                          </p:val>
                                        </p:tav>
                                        <p:tav tm="100000">
                                          <p:val>
                                            <p:strVal val="#ppt_y"/>
                                          </p:val>
                                        </p:tav>
                                      </p:tavLst>
                                    </p:anim>
                                  </p:childTnLst>
                                </p:cTn>
                              </p:par>
                            </p:childTnLst>
                          </p:cTn>
                        </p:par>
                        <p:par>
                          <p:cTn id="11" fill="hold">
                            <p:stCondLst>
                              <p:cond delay="500"/>
                            </p:stCondLst>
                            <p:childTnLst>
                              <p:par>
                                <p:cTn id="12" presetID="2" presetClass="entr" presetSubtype="6" fill="hold" grpId="0" nodeType="afterEffect">
                                  <p:stCondLst>
                                    <p:cond delay="0"/>
                                  </p:stCondLst>
                                  <p:iterate type="lt">
                                    <p:tmPct val="100000"/>
                                  </p:iterate>
                                  <p:childTnLst>
                                    <p:set>
                                      <p:cBhvr>
                                        <p:cTn id="13" dur="1" fill="hold">
                                          <p:stCondLst>
                                            <p:cond delay="0"/>
                                          </p:stCondLst>
                                        </p:cTn>
                                        <p:tgtEl>
                                          <p:spTgt spid="84995">
                                            <p:txEl>
                                              <p:pRg st="0" end="0"/>
                                            </p:txEl>
                                          </p:spTgt>
                                        </p:tgtEl>
                                        <p:attrNameLst>
                                          <p:attrName>style.visibility</p:attrName>
                                        </p:attrNameLst>
                                      </p:cBhvr>
                                      <p:to>
                                        <p:strVal val="visible"/>
                                      </p:to>
                                    </p:set>
                                    <p:anim calcmode="lin" valueType="num">
                                      <p:cBhvr additive="base">
                                        <p:cTn id="14" dur="75" fill="hold"/>
                                        <p:tgtEl>
                                          <p:spTgt spid="84995">
                                            <p:txEl>
                                              <p:pRg st="0" end="0"/>
                                            </p:txEl>
                                          </p:spTgt>
                                        </p:tgtEl>
                                        <p:attrNameLst>
                                          <p:attrName>ppt_x</p:attrName>
                                        </p:attrNameLst>
                                      </p:cBhvr>
                                      <p:tavLst>
                                        <p:tav tm="0">
                                          <p:val>
                                            <p:strVal val="1+#ppt_w/2"/>
                                          </p:val>
                                        </p:tav>
                                        <p:tav tm="100000">
                                          <p:val>
                                            <p:strVal val="#ppt_x"/>
                                          </p:val>
                                        </p:tav>
                                      </p:tavLst>
                                    </p:anim>
                                    <p:anim calcmode="lin" valueType="num">
                                      <p:cBhvr additive="base">
                                        <p:cTn id="15" dur="75" fill="hold"/>
                                        <p:tgtEl>
                                          <p:spTgt spid="8499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autoUpdateAnimBg="0"/>
      <p:bldP spid="84995" grpId="0" build="p" autoUpdateAnimBg="0"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Purchasing Authority &amp; General Guidelines</a:t>
            </a:r>
            <a:endParaRPr lang="en-US" dirty="0">
              <a:solidFill>
                <a:srgbClr val="FFFF00"/>
              </a:solidFill>
            </a:endParaRPr>
          </a:p>
        </p:txBody>
      </p:sp>
      <p:sp>
        <p:nvSpPr>
          <p:cNvPr id="3" name="Content Placeholder 2"/>
          <p:cNvSpPr>
            <a:spLocks noGrp="1"/>
          </p:cNvSpPr>
          <p:nvPr>
            <p:ph idx="1"/>
          </p:nvPr>
        </p:nvSpPr>
        <p:spPr/>
        <p:txBody>
          <a:bodyPr/>
          <a:lstStyle/>
          <a:p>
            <a:pPr>
              <a:buFont typeface="Wingdings" pitchFamily="2" charset="2"/>
              <a:buChar char="Ø"/>
            </a:pPr>
            <a:r>
              <a:rPr lang="en-US" sz="2000" dirty="0" smtClean="0"/>
              <a:t>Authority to make County purchases resides in either the County Purchasing Department or the Commissioners’ Court.</a:t>
            </a:r>
          </a:p>
          <a:p>
            <a:pPr>
              <a:buFont typeface="Wingdings" pitchFamily="2" charset="2"/>
              <a:buChar char="Ø"/>
            </a:pPr>
            <a:r>
              <a:rPr lang="en-US" sz="2000" dirty="0" smtClean="0"/>
              <a:t>The Purchasing Department is responsible for making purchases of supplies, materials, equipment and for making contracts for repairs to County owned property, except in cases where competitive bids are required by law.</a:t>
            </a:r>
          </a:p>
          <a:p>
            <a:pPr>
              <a:buFont typeface="Wingdings" pitchFamily="2" charset="2"/>
              <a:buChar char="Ø"/>
            </a:pPr>
            <a:r>
              <a:rPr lang="en-US" sz="2000" dirty="0" smtClean="0"/>
              <a:t>All competitively bid contracts are made by and through the Commissioners’ Court. – Competitive Bids shall be supervised by the Purchasing Agent in accordance with the purchase contract. (Local Government Code 262.011 (e)). Competitive Bidding is required on all purchases of goods and services for $50,000 or more except in the case of an emergency.</a:t>
            </a:r>
            <a:endParaRPr lang="en-US" sz="2000" dirty="0"/>
          </a:p>
        </p:txBody>
      </p:sp>
    </p:spTree>
  </p:cSld>
  <p:clrMapOvr>
    <a:masterClrMapping/>
  </p:clrMapOvr>
  <p:transition spd="med" advTm="8283">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IMPORTANT</a:t>
            </a:r>
            <a:endParaRPr lang="en-US" dirty="0">
              <a:solidFill>
                <a:srgbClr val="FFFF00"/>
              </a:solidFill>
            </a:endParaRPr>
          </a:p>
        </p:txBody>
      </p:sp>
      <p:sp>
        <p:nvSpPr>
          <p:cNvPr id="3" name="Subtitle 2"/>
          <p:cNvSpPr>
            <a:spLocks noGrp="1"/>
          </p:cNvSpPr>
          <p:nvPr>
            <p:ph idx="1"/>
          </p:nvPr>
        </p:nvSpPr>
        <p:spPr>
          <a:xfrm>
            <a:off x="457200" y="1600200"/>
            <a:ext cx="8229600" cy="5257800"/>
          </a:xfrm>
        </p:spPr>
        <p:txBody>
          <a:bodyPr/>
          <a:lstStyle/>
          <a:p>
            <a:r>
              <a:rPr lang="en-US" dirty="0" smtClean="0"/>
              <a:t>Under no circumstance shall any employee of Fannin County authorize a purchase without a formal means of order placement with an approved requisition:</a:t>
            </a:r>
          </a:p>
          <a:p>
            <a:pPr>
              <a:buNone/>
            </a:pPr>
            <a:endParaRPr lang="en-US" dirty="0" smtClean="0"/>
          </a:p>
          <a:p>
            <a:pPr>
              <a:buFont typeface="Wingdings" pitchFamily="2" charset="2"/>
              <a:buChar char="ü"/>
            </a:pPr>
            <a:r>
              <a:rPr lang="en-US" dirty="0" smtClean="0"/>
              <a:t>Blanket purchase order</a:t>
            </a:r>
          </a:p>
          <a:p>
            <a:pPr>
              <a:buFont typeface="Wingdings" pitchFamily="2" charset="2"/>
              <a:buChar char="ü"/>
            </a:pPr>
            <a:r>
              <a:rPr lang="en-US" dirty="0" smtClean="0"/>
              <a:t>Signed purchase order</a:t>
            </a:r>
          </a:p>
          <a:p>
            <a:pPr>
              <a:buFont typeface="Wingdings" pitchFamily="2" charset="2"/>
              <a:buChar char="ü"/>
            </a:pPr>
            <a:r>
              <a:rPr lang="en-US" dirty="0" smtClean="0"/>
              <a:t>Procurement Card</a:t>
            </a:r>
          </a:p>
          <a:p>
            <a:pPr>
              <a:buFont typeface="Wingdings" pitchFamily="2" charset="2"/>
              <a:buChar char="ü"/>
            </a:pPr>
            <a:r>
              <a:rPr lang="en-US" dirty="0" smtClean="0"/>
              <a:t>Signed contract</a:t>
            </a:r>
            <a:endParaRPr lang="en-US" dirty="0"/>
          </a:p>
        </p:txBody>
      </p:sp>
    </p:spTree>
  </p:cSld>
  <p:clrMapOvr>
    <a:masterClrMapping/>
  </p:clrMapOvr>
  <p:transition spd="med" advTm="7582">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Local Government Code Chapter 262.034-035</a:t>
            </a:r>
            <a:endParaRPr lang="en-US" dirty="0">
              <a:solidFill>
                <a:srgbClr val="FFFF00"/>
              </a:solidFill>
            </a:endParaRPr>
          </a:p>
        </p:txBody>
      </p:sp>
      <p:sp>
        <p:nvSpPr>
          <p:cNvPr id="3" name="Content Placeholder 2"/>
          <p:cNvSpPr>
            <a:spLocks noGrp="1"/>
          </p:cNvSpPr>
          <p:nvPr>
            <p:ph idx="1"/>
          </p:nvPr>
        </p:nvSpPr>
        <p:spPr/>
        <p:txBody>
          <a:bodyPr/>
          <a:lstStyle/>
          <a:p>
            <a:r>
              <a:rPr lang="en-US" sz="2400" dirty="0" smtClean="0"/>
              <a:t>Any employee of Fannin County that authorizes a purchase without the formal means of order placement is subject to an offense punishable as a Class B Misdemeanor and if convicted results in immediate removal from office or employment of that person. For four years after the date of the final conviction, the removed officer or employee is ineligible to be a candidate for or to be appointed or elected to a public office in this state</a:t>
            </a:r>
            <a:r>
              <a:rPr lang="en-US" dirty="0" smtClean="0"/>
              <a:t>; </a:t>
            </a:r>
            <a:r>
              <a:rPr lang="en-US" sz="2400" dirty="0" smtClean="0"/>
              <a:t>to be employed by the county with the person served when the offense occurred; to receive any compensation though a contract with that county.</a:t>
            </a:r>
            <a:endParaRPr lang="en-US" dirty="0"/>
          </a:p>
        </p:txBody>
      </p:sp>
    </p:spTree>
  </p:cSld>
  <p:clrMapOvr>
    <a:masterClrMapping/>
  </p:clrMapOvr>
  <p:transition spd="med" advTm="7964">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solidFill>
                  <a:srgbClr val="FFFF00"/>
                </a:solidFill>
              </a:rPr>
              <a:t>Local Government Code 262.011</a:t>
            </a:r>
            <a:endParaRPr lang="en-US" dirty="0">
              <a:solidFill>
                <a:srgbClr val="FFFF00"/>
              </a:solidFill>
            </a:endParaRPr>
          </a:p>
        </p:txBody>
      </p:sp>
      <p:sp>
        <p:nvSpPr>
          <p:cNvPr id="15363" name="Rectangle 3"/>
          <p:cNvSpPr>
            <a:spLocks noGrp="1" noChangeArrowheads="1"/>
          </p:cNvSpPr>
          <p:nvPr>
            <p:ph type="body" idx="1"/>
          </p:nvPr>
        </p:nvSpPr>
        <p:spPr/>
        <p:txBody>
          <a:bodyPr/>
          <a:lstStyle/>
          <a:p>
            <a:r>
              <a:rPr lang="en-US" sz="2800" dirty="0"/>
              <a:t>On July 1 of each year, the county purchasing agent shall file with the county auditor and each of the members of the board that appoints the county purchasing agent an inventory of all the property on hand and belonging to the county and each subdivision, officer, and employee of the county. The county auditor shall carefully examine the inventory and make an accounting for all property purchased or previously inventoried and not appearing in the inventory.</a:t>
            </a:r>
          </a:p>
          <a:p>
            <a:pPr>
              <a:buNone/>
            </a:pPr>
            <a:endParaRPr lang="en-US" sz="2800" dirty="0"/>
          </a:p>
        </p:txBody>
      </p:sp>
    </p:spTree>
  </p:cSld>
  <p:clrMapOvr>
    <a:masterClrMapping/>
  </p:clrMapOvr>
  <p:transition spd="med" advTm="6747">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500" fill="hold"/>
                                        <p:tgtEl>
                                          <p:spTgt spid="15362"/>
                                        </p:tgtEl>
                                        <p:attrNameLst>
                                          <p:attrName>ppt_x</p:attrName>
                                        </p:attrNameLst>
                                      </p:cBhvr>
                                      <p:tavLst>
                                        <p:tav tm="0">
                                          <p:val>
                                            <p:strVal val="0-#ppt_w/2"/>
                                          </p:val>
                                        </p:tav>
                                        <p:tav tm="100000">
                                          <p:val>
                                            <p:strVal val="#ppt_x"/>
                                          </p:val>
                                        </p:tav>
                                      </p:tavLst>
                                    </p:anim>
                                    <p:anim calcmode="lin" valueType="num">
                                      <p:cBhvr additive="base">
                                        <p:cTn id="8" dur="500" fill="hold"/>
                                        <p:tgtEl>
                                          <p:spTgt spid="1536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 calcmode="lin" valueType="num">
                                      <p:cBhvr additive="base">
                                        <p:cTn id="12" dur="500" fill="hold"/>
                                        <p:tgtEl>
                                          <p:spTgt spid="15363">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1536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utoUpdateAnimBg="0"/>
      <p:bldP spid="15363" grpId="0" build="p" bldLvl="2" autoUpdateAnimBg="0"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Local Government Code 262.011 Continued</a:t>
            </a:r>
            <a:endParaRPr lang="en-US" dirty="0">
              <a:solidFill>
                <a:srgbClr val="FFFF00"/>
              </a:solidFill>
            </a:endParaRPr>
          </a:p>
        </p:txBody>
      </p:sp>
      <p:sp>
        <p:nvSpPr>
          <p:cNvPr id="3" name="Content Placeholder 2"/>
          <p:cNvSpPr>
            <a:spLocks noGrp="1"/>
          </p:cNvSpPr>
          <p:nvPr>
            <p:ph idx="1"/>
          </p:nvPr>
        </p:nvSpPr>
        <p:spPr/>
        <p:txBody>
          <a:bodyPr/>
          <a:lstStyle/>
          <a:p>
            <a:r>
              <a:rPr lang="en-US" dirty="0" smtClean="0"/>
              <a:t> </a:t>
            </a:r>
            <a:r>
              <a:rPr lang="en-US" sz="2400" dirty="0" smtClean="0"/>
              <a:t>To prevent unnecessary purchases, the county purchasing agent, with the approval of the commissioners court, shall transfer county supplies, materials, and equipment from a subdivision, department, officer, or employee of the county that are not needed or used to another subdivision, department, officer, or employee requiring the supplies or materials or the use of the equipment. The county purchasing agent shall furnish to the county auditor a list of transferred supplies, materials, and equipment.</a:t>
            </a:r>
            <a:endParaRPr lang="en-US" sz="2400" dirty="0"/>
          </a:p>
        </p:txBody>
      </p:sp>
    </p:spTree>
  </p:cSld>
  <p:clrMapOvr>
    <a:masterClrMapping/>
  </p:clrMapOvr>
  <p:transition spd="med" advTm="4458">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rgbClr val="FFFF00"/>
                </a:solidFill>
              </a:rPr>
              <a:t>Purchasing</a:t>
            </a:r>
            <a:r>
              <a:rPr lang="en-US" dirty="0" smtClean="0"/>
              <a:t> Do’s </a:t>
            </a:r>
            <a:r>
              <a:rPr lang="en-US" dirty="0" smtClean="0">
                <a:solidFill>
                  <a:srgbClr val="FFFF00"/>
                </a:solidFill>
              </a:rPr>
              <a:t>and</a:t>
            </a:r>
            <a:r>
              <a:rPr lang="en-US" dirty="0" smtClean="0"/>
              <a:t> </a:t>
            </a:r>
            <a:r>
              <a:rPr lang="en-US" dirty="0" smtClean="0">
                <a:solidFill>
                  <a:srgbClr val="FF0000"/>
                </a:solidFill>
              </a:rPr>
              <a:t>Don’ts</a:t>
            </a:r>
            <a:endParaRPr lang="en-US" dirty="0">
              <a:solidFill>
                <a:srgbClr val="FF0000"/>
              </a:solidFill>
            </a:endParaRPr>
          </a:p>
        </p:txBody>
      </p:sp>
      <p:sp>
        <p:nvSpPr>
          <p:cNvPr id="6" name="Content Placeholder 5"/>
          <p:cNvSpPr>
            <a:spLocks noGrp="1"/>
          </p:cNvSpPr>
          <p:nvPr>
            <p:ph sz="half" idx="1"/>
          </p:nvPr>
        </p:nvSpPr>
        <p:spPr/>
        <p:txBody>
          <a:bodyPr/>
          <a:lstStyle/>
          <a:p>
            <a:pPr lvl="0" algn="ctr">
              <a:buNone/>
            </a:pPr>
            <a:endParaRPr lang="en-US" sz="1800" dirty="0" smtClean="0"/>
          </a:p>
          <a:p>
            <a:pPr lvl="0"/>
            <a:r>
              <a:rPr lang="en-US" sz="1400" b="1" dirty="0" smtClean="0"/>
              <a:t>Adhere to the County Purchasing Code of Ethics and avoid activities and behaviors that are unethical or create a conflict of interest or the perception of a conflict of interest. </a:t>
            </a:r>
          </a:p>
          <a:p>
            <a:pPr lvl="0"/>
            <a:r>
              <a:rPr lang="en-US" sz="1400" b="1" dirty="0" smtClean="0"/>
              <a:t>Ensure funding is available before submitting a requisition</a:t>
            </a:r>
            <a:endParaRPr lang="en-US" sz="1400" dirty="0" smtClean="0"/>
          </a:p>
          <a:p>
            <a:r>
              <a:rPr lang="en-US" sz="1400" b="1" dirty="0" smtClean="0"/>
              <a:t>Plan purchases to minimize the use of emergency and expedited purchases</a:t>
            </a:r>
          </a:p>
          <a:p>
            <a:pPr lvl="0"/>
            <a:r>
              <a:rPr lang="en-US" sz="1400" b="1" dirty="0" smtClean="0"/>
              <a:t>Plan purchases to allow sufficient time to process purchase requests. </a:t>
            </a:r>
            <a:r>
              <a:rPr lang="en-US" sz="1400" dirty="0" smtClean="0"/>
              <a:t>In general, departments should allow 2–3 weeks for all non-contract purchases under $50,000 and 6–8 weeks on all purchases requested over $50,000 that are not covered by an existing contract. </a:t>
            </a:r>
            <a:endParaRPr lang="en-US" sz="1400" b="1" dirty="0" smtClean="0"/>
          </a:p>
          <a:p>
            <a:r>
              <a:rPr lang="en-US" sz="1400" b="1" dirty="0" smtClean="0"/>
              <a:t>Ensure that purchasing policies and procedures are understood before ordering</a:t>
            </a:r>
            <a:endParaRPr lang="en-US" sz="1400" dirty="0" smtClean="0"/>
          </a:p>
        </p:txBody>
      </p:sp>
      <p:sp>
        <p:nvSpPr>
          <p:cNvPr id="8" name="Content Placeholder 7"/>
          <p:cNvSpPr>
            <a:spLocks noGrp="1"/>
          </p:cNvSpPr>
          <p:nvPr>
            <p:ph sz="half" idx="2"/>
          </p:nvPr>
        </p:nvSpPr>
        <p:spPr>
          <a:xfrm>
            <a:off x="4648200" y="1600200"/>
            <a:ext cx="4038600" cy="5257800"/>
          </a:xfrm>
        </p:spPr>
        <p:txBody>
          <a:bodyPr/>
          <a:lstStyle/>
          <a:p>
            <a:pPr lvl="0"/>
            <a:endParaRPr lang="en-US" sz="1400" b="1" dirty="0" smtClean="0"/>
          </a:p>
          <a:p>
            <a:pPr lvl="0"/>
            <a:r>
              <a:rPr lang="en-US" sz="1400" b="1" dirty="0" smtClean="0">
                <a:solidFill>
                  <a:srgbClr val="FF0000"/>
                </a:solidFill>
              </a:rPr>
              <a:t>Do not authorize the purchase of any goods or services. </a:t>
            </a:r>
            <a:endParaRPr lang="en-US" sz="1400" dirty="0" smtClean="0">
              <a:solidFill>
                <a:srgbClr val="FF0000"/>
              </a:solidFill>
            </a:endParaRPr>
          </a:p>
          <a:p>
            <a:pPr lvl="0"/>
            <a:r>
              <a:rPr lang="en-US" sz="1400" b="1" dirty="0" smtClean="0">
                <a:solidFill>
                  <a:srgbClr val="FF0000"/>
                </a:solidFill>
              </a:rPr>
              <a:t>Do not purchase any goods or services for your own personal benefit. </a:t>
            </a:r>
            <a:endParaRPr lang="en-US" sz="1400" dirty="0" smtClean="0">
              <a:solidFill>
                <a:srgbClr val="FF0000"/>
              </a:solidFill>
            </a:endParaRPr>
          </a:p>
          <a:p>
            <a:pPr lvl="0"/>
            <a:r>
              <a:rPr lang="en-US" sz="1400" b="1" dirty="0" smtClean="0">
                <a:solidFill>
                  <a:srgbClr val="FF0000"/>
                </a:solidFill>
              </a:rPr>
              <a:t>Do not obligate the purchase of goods that are delivered for use on a trial basis. </a:t>
            </a:r>
            <a:endParaRPr lang="en-US" sz="1400" dirty="0" smtClean="0">
              <a:solidFill>
                <a:srgbClr val="FF0000"/>
              </a:solidFill>
            </a:endParaRPr>
          </a:p>
          <a:p>
            <a:pPr lvl="0"/>
            <a:r>
              <a:rPr lang="en-US" sz="1400" b="1" dirty="0" smtClean="0">
                <a:solidFill>
                  <a:srgbClr val="FF0000"/>
                </a:solidFill>
              </a:rPr>
              <a:t>Do not commit to acquire goods or services without an authorized purchase order. </a:t>
            </a:r>
            <a:endParaRPr lang="en-US" sz="1400" dirty="0" smtClean="0">
              <a:solidFill>
                <a:srgbClr val="FF0000"/>
              </a:solidFill>
            </a:endParaRPr>
          </a:p>
          <a:p>
            <a:pPr lvl="0"/>
            <a:r>
              <a:rPr lang="en-US" sz="1400" b="1" dirty="0" smtClean="0">
                <a:solidFill>
                  <a:srgbClr val="FF0000"/>
                </a:solidFill>
              </a:rPr>
              <a:t>Do not use purchasing strategies that violate the law to avoid competition. </a:t>
            </a:r>
            <a:endParaRPr lang="en-US" sz="1400" dirty="0" smtClean="0">
              <a:solidFill>
                <a:srgbClr val="FF0000"/>
              </a:solidFill>
            </a:endParaRPr>
          </a:p>
          <a:p>
            <a:pPr>
              <a:buNone/>
            </a:pPr>
            <a:r>
              <a:rPr lang="en-US" sz="1400" dirty="0" smtClean="0">
                <a:solidFill>
                  <a:srgbClr val="FF0000"/>
                </a:solidFill>
              </a:rPr>
              <a:t>		</a:t>
            </a:r>
            <a:r>
              <a:rPr lang="en-US" sz="1000" dirty="0" smtClean="0">
                <a:solidFill>
                  <a:srgbClr val="FF0000"/>
                </a:solidFill>
              </a:rPr>
              <a:t>Strategies that are prohibited by law include: </a:t>
            </a:r>
          </a:p>
          <a:p>
            <a:pPr lvl="0">
              <a:buNone/>
            </a:pPr>
            <a:r>
              <a:rPr lang="en-US" sz="1000" dirty="0" smtClean="0">
                <a:solidFill>
                  <a:srgbClr val="FF0000"/>
                </a:solidFill>
              </a:rPr>
              <a:t>		-purchasing a series of component parts that would 	normally be purchased as a whole (component 	purchases); </a:t>
            </a:r>
          </a:p>
          <a:p>
            <a:pPr lvl="0">
              <a:buNone/>
            </a:pPr>
            <a:r>
              <a:rPr lang="en-US" sz="1000" dirty="0" smtClean="0">
                <a:solidFill>
                  <a:srgbClr val="FF0000"/>
                </a:solidFill>
              </a:rPr>
              <a:t>		-purchasing items in a series of separate purchases 	that normally would be purchased as a single 	purchase (separate purchases); and </a:t>
            </a:r>
          </a:p>
          <a:p>
            <a:pPr lvl="0">
              <a:buNone/>
            </a:pPr>
            <a:r>
              <a:rPr lang="en-US" sz="1000" dirty="0" smtClean="0">
                <a:solidFill>
                  <a:srgbClr val="FF0000"/>
                </a:solidFill>
              </a:rPr>
              <a:t>		-purchasing over a period of time, that normally 	would be done as one purchase </a:t>
            </a:r>
          </a:p>
          <a:p>
            <a:pPr>
              <a:buNone/>
            </a:pPr>
            <a:r>
              <a:rPr lang="en-US" sz="1000" dirty="0" smtClean="0">
                <a:solidFill>
                  <a:srgbClr val="FF0000"/>
                </a:solidFill>
              </a:rPr>
              <a:t>		(sequential purchases). </a:t>
            </a:r>
            <a:endParaRPr lang="en-US" sz="1400" dirty="0" smtClean="0">
              <a:solidFill>
                <a:srgbClr val="FF0000"/>
              </a:solidFill>
            </a:endParaRPr>
          </a:p>
          <a:p>
            <a:r>
              <a:rPr lang="en-US" sz="1400" b="1" dirty="0" smtClean="0">
                <a:solidFill>
                  <a:srgbClr val="FF0000"/>
                </a:solidFill>
              </a:rPr>
              <a:t>Do not violate or authorize the violation of the Purchasing Act. </a:t>
            </a:r>
            <a:endParaRPr lang="en-US" sz="1400" dirty="0" smtClean="0">
              <a:solidFill>
                <a:srgbClr val="FF0000"/>
              </a:solidFill>
            </a:endParaRPr>
          </a:p>
          <a:p>
            <a:endParaRPr lang="en-US" sz="1400" dirty="0"/>
          </a:p>
        </p:txBody>
      </p:sp>
      <p:sp>
        <p:nvSpPr>
          <p:cNvPr id="5" name="Text Placeholder 4"/>
          <p:cNvSpPr>
            <a:spLocks noGrp="1"/>
          </p:cNvSpPr>
          <p:nvPr>
            <p:ph type="body" idx="4294967295"/>
          </p:nvPr>
        </p:nvSpPr>
        <p:spPr>
          <a:xfrm>
            <a:off x="0" y="1535113"/>
            <a:ext cx="4040188" cy="639762"/>
          </a:xfrm>
        </p:spPr>
        <p:txBody>
          <a:bodyPr/>
          <a:lstStyle/>
          <a:p>
            <a:pPr algn="ctr">
              <a:buNone/>
            </a:pPr>
            <a:r>
              <a:rPr lang="en-US" sz="1800" u="sng" dirty="0" smtClean="0">
                <a:solidFill>
                  <a:schemeClr val="tx2"/>
                </a:solidFill>
              </a:rPr>
              <a:t>Do’s</a:t>
            </a:r>
            <a:endParaRPr lang="en-US" sz="1800" u="sng" dirty="0">
              <a:solidFill>
                <a:schemeClr val="tx2"/>
              </a:solidFill>
            </a:endParaRPr>
          </a:p>
        </p:txBody>
      </p:sp>
      <p:sp>
        <p:nvSpPr>
          <p:cNvPr id="7" name="Text Placeholder 6"/>
          <p:cNvSpPr>
            <a:spLocks noGrp="1"/>
          </p:cNvSpPr>
          <p:nvPr>
            <p:ph type="body" sz="quarter" idx="4294967295"/>
          </p:nvPr>
        </p:nvSpPr>
        <p:spPr>
          <a:xfrm>
            <a:off x="5102225" y="1535113"/>
            <a:ext cx="4041775" cy="639762"/>
          </a:xfrm>
        </p:spPr>
        <p:txBody>
          <a:bodyPr/>
          <a:lstStyle/>
          <a:p>
            <a:pPr algn="ctr">
              <a:buNone/>
            </a:pPr>
            <a:r>
              <a:rPr lang="en-US" sz="1800" u="sng" dirty="0" smtClean="0">
                <a:solidFill>
                  <a:srgbClr val="FF0000"/>
                </a:solidFill>
              </a:rPr>
              <a:t>Don’ts</a:t>
            </a:r>
            <a:endParaRPr lang="en-US" sz="1800" u="sng" dirty="0">
              <a:solidFill>
                <a:srgbClr val="FF0000"/>
              </a:solidFill>
            </a:endParaRPr>
          </a:p>
        </p:txBody>
      </p:sp>
    </p:spTree>
  </p:cSld>
  <p:clrMapOvr>
    <a:masterClrMapping/>
  </p:clrMapOvr>
  <p:transition spd="med" advTm="11838">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
            </a:r>
            <a:br>
              <a:rPr lang="en-US" sz="2800" b="1" dirty="0" smtClean="0"/>
            </a:br>
            <a:r>
              <a:rPr lang="en-US" sz="2800" b="1" dirty="0" smtClean="0">
                <a:solidFill>
                  <a:srgbClr val="FFFF00"/>
                </a:solidFill>
              </a:rPr>
              <a:t>COUNTY OWNED SUPPLIES AND</a:t>
            </a:r>
            <a:r>
              <a:rPr lang="en-US" sz="3200" b="1" dirty="0" smtClean="0">
                <a:solidFill>
                  <a:srgbClr val="FFFF00"/>
                </a:solidFill>
              </a:rPr>
              <a:t> EQUIPMENT</a:t>
            </a:r>
            <a:r>
              <a:rPr lang="en-US" sz="3200" b="1" dirty="0">
                <a:solidFill>
                  <a:srgbClr val="FFFF00"/>
                </a:solidFill>
              </a:rPr>
              <a:t/>
            </a:r>
            <a:br>
              <a:rPr lang="en-US" sz="3200" b="1" dirty="0">
                <a:solidFill>
                  <a:srgbClr val="FFFF00"/>
                </a:solidFill>
              </a:rPr>
            </a:br>
            <a:endParaRPr lang="en-US" sz="3200" dirty="0">
              <a:solidFill>
                <a:srgbClr val="FFFF00"/>
              </a:solidFill>
            </a:endParaRPr>
          </a:p>
        </p:txBody>
      </p:sp>
      <p:sp>
        <p:nvSpPr>
          <p:cNvPr id="3" name="Content Placeholder 2"/>
          <p:cNvSpPr>
            <a:spLocks noGrp="1"/>
          </p:cNvSpPr>
          <p:nvPr>
            <p:ph idx="1"/>
          </p:nvPr>
        </p:nvSpPr>
        <p:spPr/>
        <p:txBody>
          <a:bodyPr/>
          <a:lstStyle/>
          <a:p>
            <a:r>
              <a:rPr lang="en-US" dirty="0"/>
              <a:t>All </a:t>
            </a:r>
            <a:r>
              <a:rPr lang="en-US" dirty="0" smtClean="0"/>
              <a:t>County owned </a:t>
            </a:r>
            <a:r>
              <a:rPr lang="en-US" dirty="0"/>
              <a:t>supplies, equipment and machinery </a:t>
            </a:r>
            <a:r>
              <a:rPr lang="en-US" dirty="0" smtClean="0"/>
              <a:t>shall </a:t>
            </a:r>
            <a:r>
              <a:rPr lang="en-US" dirty="0"/>
              <a:t>be used only for County business.  </a:t>
            </a:r>
            <a:endParaRPr lang="en-US" dirty="0" smtClean="0"/>
          </a:p>
          <a:p>
            <a:r>
              <a:rPr lang="en-US" u="sng" dirty="0" smtClean="0"/>
              <a:t>Elected </a:t>
            </a:r>
            <a:r>
              <a:rPr lang="en-US" u="sng" dirty="0"/>
              <a:t>Officials and Department Heads are responsible for the proper accounting for, maintenance of and use of County equipment.</a:t>
            </a:r>
            <a:endParaRPr lang="en-US" dirty="0"/>
          </a:p>
          <a:p>
            <a:endParaRPr lang="en-US" dirty="0"/>
          </a:p>
        </p:txBody>
      </p:sp>
    </p:spTree>
  </p:cSld>
  <p:clrMapOvr>
    <a:masterClrMapping/>
  </p:clrMapOvr>
  <p:transition spd="med" advTm="3259">
    <p:random/>
  </p:transition>
  <p:timing>
    <p:tnLst>
      <p:par>
        <p:cTn id="1" dur="indefinite" restart="never" nodeType="tmRoot"/>
      </p:par>
    </p:tn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Beam</Template>
  <TotalTime>6901</TotalTime>
  <Words>1593</Words>
  <Application>Microsoft Office PowerPoint</Application>
  <PresentationFormat>On-screen Show (4:3)</PresentationFormat>
  <Paragraphs>133</Paragraphs>
  <Slides>23</Slides>
  <Notes>12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Beam</vt:lpstr>
      <vt:lpstr>Asset Inventory Policies, Procedures and  Responsibility</vt:lpstr>
      <vt:lpstr>Fannin County Policy is that all purchasing shall be conducted strictly on the basis of economic and business merit. The policy is intended to promote the interest of the citizens of Fannin County.   </vt:lpstr>
      <vt:lpstr>Purchasing Authority &amp; General Guidelines</vt:lpstr>
      <vt:lpstr>IMPORTANT</vt:lpstr>
      <vt:lpstr>Local Government Code Chapter 262.034-035</vt:lpstr>
      <vt:lpstr>Local Government Code 262.011</vt:lpstr>
      <vt:lpstr>Local Government Code 262.011 Continued</vt:lpstr>
      <vt:lpstr>Purchasing Do’s and Don’ts</vt:lpstr>
      <vt:lpstr> COUNTY OWNED SUPPLIES AND EQUIPMENT </vt:lpstr>
      <vt:lpstr> Elected Official and Department Head Responsible for Asset Inventory </vt:lpstr>
      <vt:lpstr>CAPITALIZED PROPERTY</vt:lpstr>
      <vt:lpstr>CONTROLLED PROPERTY</vt:lpstr>
      <vt:lpstr>CONTROLLED PROPERTY</vt:lpstr>
      <vt:lpstr>Elected Official and/or Department Head Responsibilities</vt:lpstr>
      <vt:lpstr>Fannin County Inventory/Fixed Asset Policy</vt:lpstr>
      <vt:lpstr>Protection of Property</vt:lpstr>
      <vt:lpstr>Reporting of Lost or Stolen Assets</vt:lpstr>
      <vt:lpstr>Disposal Procedures</vt:lpstr>
      <vt:lpstr>Purchasing Mission Statement</vt:lpstr>
      <vt:lpstr>CODE OF ETHICS</vt:lpstr>
      <vt:lpstr>Where to Find It</vt:lpstr>
      <vt:lpstr>Questions and Answers</vt:lpstr>
      <vt:lpstr>Fannin County Purchasing Homepage</vt:lpstr>
    </vt:vector>
  </TitlesOfParts>
  <Company>Texas A&amp;M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jfdsljdjfldkj</dc:title>
  <dc:creator>Purchasing</dc:creator>
  <cp:lastModifiedBy>Jill Holmes</cp:lastModifiedBy>
  <cp:revision>120</cp:revision>
  <cp:lastPrinted>2014-03-06T20:58:53Z</cp:lastPrinted>
  <dcterms:created xsi:type="dcterms:W3CDTF">1998-01-13T21:09:46Z</dcterms:created>
  <dcterms:modified xsi:type="dcterms:W3CDTF">2014-08-01T19:47:41Z</dcterms:modified>
</cp:coreProperties>
</file>