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3" r:id="rId4"/>
  </p:sldMasterIdLst>
  <p:sldIdLst>
    <p:sldId id="280" r:id="rId5"/>
    <p:sldId id="283" r:id="rId6"/>
    <p:sldId id="282" r:id="rId7"/>
    <p:sldId id="287" r:id="rId8"/>
    <p:sldId id="288" r:id="rId9"/>
    <p:sldId id="289" r:id="rId10"/>
    <p:sldId id="290" r:id="rId11"/>
    <p:sldId id="291" r:id="rId12"/>
    <p:sldId id="292" r:id="rId13"/>
    <p:sldId id="284" r:id="rId14"/>
    <p:sldId id="285" r:id="rId15"/>
    <p:sldId id="286" r:id="rId16"/>
    <p:sldId id="294" r:id="rId17"/>
    <p:sldId id="295" r:id="rId18"/>
    <p:sldId id="293" r:id="rId19"/>
    <p:sldId id="29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4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D38747-4367-4BD2-8D51-C97E202738E2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0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706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218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6585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399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57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9069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80295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983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9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7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2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55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3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0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91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3ED0CC-082F-4160-86E5-0D6041F12778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5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teinspector.com/images/money/money-81637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212" y="1673524"/>
            <a:ext cx="6953824" cy="2420504"/>
          </a:xfrm>
        </p:spPr>
        <p:txBody>
          <a:bodyPr>
            <a:no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highlight>
                  <a:srgbClr val="808080"/>
                </a:highlight>
              </a:rPr>
              <a:t>Navigating County Benefits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4611-77AF-7B7D-8916-A366F2A4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 So Good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4179D-1ECB-20A3-EE17-25A65DE0E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	</a:t>
            </a:r>
            <a:r>
              <a:rPr lang="en-US" sz="3200" b="1" dirty="0"/>
              <a:t>Understanding Why Changes are Necessary</a:t>
            </a:r>
          </a:p>
          <a:p>
            <a:r>
              <a:rPr lang="en-US" dirty="0"/>
              <a:t>General Accounting Standards Board (GASB)</a:t>
            </a:r>
          </a:p>
          <a:p>
            <a:r>
              <a:rPr lang="en-US" dirty="0"/>
              <a:t>Other Payable Employee Benefits (OPEB)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Future Liability of Promised Benefits (GRS calculates for County)	</a:t>
            </a:r>
          </a:p>
          <a:p>
            <a:r>
              <a:rPr lang="en-US" dirty="0"/>
              <a:t>Audited Financial Statements include OPEB future 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5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3D064D-6995-5B31-98C7-BC26757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B1B95-E991-B9CD-A6C5-70C77FDA3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TCDRS Retirement Funds are not included</a:t>
            </a:r>
          </a:p>
          <a:p>
            <a:r>
              <a:rPr lang="en-US" dirty="0"/>
              <a:t>OPEB refers only to Retiree Medical Insurance in Yoakum County</a:t>
            </a:r>
          </a:p>
          <a:p>
            <a:r>
              <a:rPr lang="en-US" dirty="0"/>
              <a:t>Each year the County must calculate the liability created by OPEB</a:t>
            </a:r>
          </a:p>
          <a:p>
            <a:r>
              <a:rPr lang="en-US" dirty="0"/>
              <a:t>The projected liability must be included in the outside Audit.</a:t>
            </a:r>
          </a:p>
          <a:p>
            <a:r>
              <a:rPr lang="en-US" dirty="0"/>
              <a:t>The County monitors the growth each year.</a:t>
            </a:r>
          </a:p>
        </p:txBody>
      </p:sp>
    </p:spTree>
    <p:extLst>
      <p:ext uri="{BB962C8B-B14F-4D97-AF65-F5344CB8AC3E}">
        <p14:creationId xmlns:p14="http://schemas.microsoft.com/office/powerpoint/2010/main" val="236237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C051-FDF5-2CF3-4A14-90B1E8DC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OPEB Liability for Yoakum County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D7BB6B-9689-CBCC-9D4E-702308333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9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rgbClr val="FF0000"/>
                </a:solidFill>
              </a:rPr>
              <a:t>				$70,000,000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E0D25-9480-621E-5C7F-2CECDBFDC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70494" y="4145272"/>
            <a:ext cx="6400801" cy="2001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BC4C3-2079-F72A-9F37-5650324A8DED}"/>
              </a:ext>
            </a:extLst>
          </p:cNvPr>
          <p:cNvSpPr txBox="1"/>
          <p:nvPr/>
        </p:nvSpPr>
        <p:spPr>
          <a:xfrm>
            <a:off x="2770494" y="6330725"/>
            <a:ext cx="6400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quoteinspector.com/images/money/money-8163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473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3BC3-7BD8-A207-D311-6F523088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Increase in Retiree Healthcare Benefits</a:t>
            </a:r>
            <a:br>
              <a:rPr lang="en-US" b="1" dirty="0"/>
            </a:br>
            <a:r>
              <a:rPr lang="en-US" b="1" dirty="0"/>
              <a:t>(OPEB)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DD5C00-357A-A929-73F8-26B202D213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585731"/>
              </p:ext>
            </p:extLst>
          </p:nvPr>
        </p:nvGraphicFramePr>
        <p:xfrm>
          <a:off x="1371601" y="2557996"/>
          <a:ext cx="4495799" cy="3645144"/>
        </p:xfrm>
        <a:graphic>
          <a:graphicData uri="http://schemas.openxmlformats.org/drawingml/2006/table">
            <a:tbl>
              <a:tblPr/>
              <a:tblGrid>
                <a:gridCol w="1196426">
                  <a:extLst>
                    <a:ext uri="{9D8B030D-6E8A-4147-A177-3AD203B41FA5}">
                      <a16:colId xmlns:a16="http://schemas.microsoft.com/office/drawing/2014/main" val="4142252447"/>
                    </a:ext>
                  </a:extLst>
                </a:gridCol>
                <a:gridCol w="3299373">
                  <a:extLst>
                    <a:ext uri="{9D8B030D-6E8A-4147-A177-3AD203B41FA5}">
                      <a16:colId xmlns:a16="http://schemas.microsoft.com/office/drawing/2014/main" val="3730749169"/>
                    </a:ext>
                  </a:extLst>
                </a:gridCol>
              </a:tblGrid>
              <a:tr h="309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 Year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Paid Retiree Healthcare Benefits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5218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1,590,855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97837"/>
                  </a:ext>
                </a:extLst>
              </a:tr>
              <a:tr h="26888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1,828,452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331410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1,974,255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337348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2,165,773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250709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2,342,322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06667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2,451,985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25156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2,570,194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400624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2,746,565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636249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2,863,026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092826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2,980,051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028445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3,128,523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842639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3,156,594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698718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3,117,370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783655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3,159,540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71749"/>
                  </a:ext>
                </a:extLst>
              </a:tr>
              <a:tr h="207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3,183,929 </a:t>
                      </a:r>
                    </a:p>
                  </a:txBody>
                  <a:tcPr marL="5728" marR="5728" marT="5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748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2A778B-0800-AA7B-38EB-5DC2B1947F9E}"/>
              </a:ext>
            </a:extLst>
          </p:cNvPr>
          <p:cNvSpPr txBox="1"/>
          <p:nvPr/>
        </p:nvSpPr>
        <p:spPr>
          <a:xfrm>
            <a:off x="6962775" y="3495675"/>
            <a:ext cx="368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Calculations by GRS Consulting.com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A1049B-236C-C0F1-7651-47F5CB9C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783" y="4041448"/>
            <a:ext cx="952583" cy="6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1A2A-BFEF-AEBF-32AE-C398DCFE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Increase in Retiree Healthcare Benefits</a:t>
            </a:r>
            <a:br>
              <a:rPr lang="en-US" b="1" dirty="0"/>
            </a:br>
            <a:r>
              <a:rPr lang="en-US" b="1" dirty="0"/>
              <a:t>(OPEB)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67295-F940-7254-AEB1-32BDA999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OPEB is on track to </a:t>
            </a:r>
            <a:r>
              <a:rPr lang="en-US" b="1" dirty="0">
                <a:solidFill>
                  <a:srgbClr val="FF0000"/>
                </a:solidFill>
              </a:rPr>
              <a:t>DOUBLE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the next ten years.</a:t>
            </a:r>
          </a:p>
          <a:p>
            <a:r>
              <a:rPr lang="en-US" dirty="0">
                <a:solidFill>
                  <a:schemeClr val="tx1"/>
                </a:solidFill>
              </a:rPr>
              <a:t>OPEB (Retiree Health Insurance) can be changed at any time.</a:t>
            </a:r>
          </a:p>
          <a:p>
            <a:r>
              <a:rPr lang="en-US" dirty="0">
                <a:solidFill>
                  <a:schemeClr val="tx1"/>
                </a:solidFill>
              </a:rPr>
              <a:t>Future Commissioners Courts may be forced to change policies on OPEB</a:t>
            </a:r>
          </a:p>
          <a:p>
            <a:r>
              <a:rPr lang="en-US" dirty="0">
                <a:solidFill>
                  <a:schemeClr val="tx1"/>
                </a:solidFill>
              </a:rPr>
              <a:t>Employment and/or Health Insurance Decisions </a:t>
            </a:r>
            <a:r>
              <a:rPr lang="en-US" b="1" i="1" dirty="0">
                <a:solidFill>
                  <a:srgbClr val="FF0000"/>
                </a:solidFill>
              </a:rPr>
              <a:t>should not </a:t>
            </a:r>
            <a:r>
              <a:rPr lang="en-US" dirty="0">
                <a:solidFill>
                  <a:schemeClr val="tx1"/>
                </a:solidFill>
              </a:rPr>
              <a:t>depend on current OPEB policies</a:t>
            </a:r>
          </a:p>
        </p:txBody>
      </p:sp>
    </p:spTree>
    <p:extLst>
      <p:ext uri="{BB962C8B-B14F-4D97-AF65-F5344CB8AC3E}">
        <p14:creationId xmlns:p14="http://schemas.microsoft.com/office/powerpoint/2010/main" val="147264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1872-ED24-3A80-7761-00A0275F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Health Insurance Impact on Budget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318539-5591-8185-6901-D75866BDB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				    2013			             2022			 % Increase</a:t>
            </a:r>
          </a:p>
          <a:p>
            <a:pPr marL="0" indent="0">
              <a:buNone/>
            </a:pPr>
            <a:r>
              <a:rPr lang="en-US" dirty="0"/>
              <a:t>Budget					       $15,334,017			$18,425,883               20%</a:t>
            </a:r>
          </a:p>
          <a:p>
            <a:pPr marL="0" indent="0">
              <a:buNone/>
            </a:pPr>
            <a:r>
              <a:rPr lang="en-US" dirty="0"/>
              <a:t>Employee Insurance		   $1,421,591			  $2,106,296		    48%</a:t>
            </a:r>
          </a:p>
          <a:p>
            <a:pPr marL="0" indent="0">
              <a:buNone/>
            </a:pPr>
            <a:r>
              <a:rPr lang="en-US" dirty="0"/>
              <a:t>Retiree Insurance			      $709,981			  $1,350,869		    90%</a:t>
            </a:r>
          </a:p>
          <a:p>
            <a:pPr marL="0" indent="0">
              <a:buNone/>
            </a:pPr>
            <a:r>
              <a:rPr lang="en-US" dirty="0"/>
              <a:t>Total Health Insurance		   $2,131,572			  $3,457,165		    62%</a:t>
            </a:r>
          </a:p>
          <a:p>
            <a:pPr marL="0" indent="0">
              <a:buNone/>
            </a:pPr>
            <a:r>
              <a:rPr lang="en-US" dirty="0"/>
              <a:t>Health Ins as % of Budget          14%                            19%                  36%</a:t>
            </a:r>
          </a:p>
        </p:txBody>
      </p:sp>
    </p:spTree>
    <p:extLst>
      <p:ext uri="{BB962C8B-B14F-4D97-AF65-F5344CB8AC3E}">
        <p14:creationId xmlns:p14="http://schemas.microsoft.com/office/powerpoint/2010/main" val="267612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ABB5-AE2E-6C25-B7CD-F8C00089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1A92F-E090-D4A8-886A-A2E2E92F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Increased Healthcare Costs have forced the Commissioners Court to change the Policy</a:t>
            </a:r>
          </a:p>
          <a:p>
            <a:r>
              <a:rPr lang="en-US" sz="9600" dirty="0"/>
              <a:t>The Court is dedicated to make Yoakum County a great place to work with fair compensation</a:t>
            </a:r>
          </a:p>
          <a:p>
            <a:r>
              <a:rPr lang="en-US" sz="9600" dirty="0"/>
              <a:t>The Court is dedicated to find less expensive Health Insurance options </a:t>
            </a:r>
          </a:p>
          <a:p>
            <a:r>
              <a:rPr lang="en-US" sz="9600" dirty="0"/>
              <a:t>To Protect the County and its Employees, the court must ensure the financial stability of the county for generations to come</a:t>
            </a:r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6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6F63-2960-038B-929E-7C09F792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Salary and Medical Insurance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5E6F-A0F3-228F-80F1-CDB16DA14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Salaries have increased at the rate of </a:t>
            </a:r>
            <a:r>
              <a:rPr lang="en-US" b="1" dirty="0">
                <a:solidFill>
                  <a:srgbClr val="FF0000"/>
                </a:solidFill>
              </a:rPr>
              <a:t>2.6% </a:t>
            </a:r>
            <a:r>
              <a:rPr lang="en-US" dirty="0"/>
              <a:t>per year for the last 10 years</a:t>
            </a:r>
          </a:p>
          <a:p>
            <a:r>
              <a:rPr lang="en-US" dirty="0"/>
              <a:t>Medical Insurance </a:t>
            </a:r>
            <a:r>
              <a:rPr lang="en-US"/>
              <a:t>costs have risen </a:t>
            </a:r>
            <a:r>
              <a:rPr lang="en-US" b="1" dirty="0">
                <a:solidFill>
                  <a:srgbClr val="FF0000"/>
                </a:solidFill>
              </a:rPr>
              <a:t>6.75% </a:t>
            </a:r>
            <a:r>
              <a:rPr lang="en-US" dirty="0"/>
              <a:t>per year for the last 10 years</a:t>
            </a:r>
          </a:p>
          <a:p>
            <a:r>
              <a:rPr lang="en-US" dirty="0"/>
              <a:t>Average Inflation Rate for the last 10 years is </a:t>
            </a:r>
            <a:r>
              <a:rPr lang="en-US" b="1" dirty="0">
                <a:solidFill>
                  <a:srgbClr val="FF0000"/>
                </a:solidFill>
              </a:rPr>
              <a:t>2.49% </a:t>
            </a:r>
            <a:r>
              <a:rPr lang="en-US" dirty="0">
                <a:solidFill>
                  <a:schemeClr val="tx1"/>
                </a:solidFill>
              </a:rPr>
              <a:t>per year</a:t>
            </a:r>
          </a:p>
          <a:p>
            <a:r>
              <a:rPr lang="en-US" dirty="0"/>
              <a:t>Average Healthcare costs have increased almost </a:t>
            </a:r>
            <a:r>
              <a:rPr lang="en-US" b="1" dirty="0">
                <a:solidFill>
                  <a:srgbClr val="FF0000"/>
                </a:solidFill>
              </a:rPr>
              <a:t>7%</a:t>
            </a:r>
            <a:r>
              <a:rPr lang="en-US" dirty="0">
                <a:solidFill>
                  <a:schemeClr val="tx1"/>
                </a:solidFill>
              </a:rPr>
              <a:t> per year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Current Inflation Rate is 8.26%</a:t>
            </a:r>
          </a:p>
        </p:txBody>
      </p:sp>
    </p:spTree>
    <p:extLst>
      <p:ext uri="{BB962C8B-B14F-4D97-AF65-F5344CB8AC3E}">
        <p14:creationId xmlns:p14="http://schemas.microsoft.com/office/powerpoint/2010/main" val="283132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E944-EE46-C9FA-2512-109E1DF2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Good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B5F0-CB1E-A324-57CF-BFDD6E26A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/>
              <a:t>Everyone gets a </a:t>
            </a:r>
            <a:r>
              <a:rPr lang="en-US" sz="4000" b="1" dirty="0">
                <a:solidFill>
                  <a:srgbClr val="FF0000"/>
                </a:solidFill>
              </a:rPr>
              <a:t>Raise!!!</a:t>
            </a:r>
          </a:p>
          <a:p>
            <a:pPr marL="914400" lvl="2" indent="0">
              <a:buNone/>
            </a:pPr>
            <a:r>
              <a:rPr lang="en-US" dirty="0"/>
              <a:t>						</a:t>
            </a:r>
            <a:r>
              <a:rPr lang="en-US" sz="3500" b="1" dirty="0"/>
              <a:t>Current Base Salary</a:t>
            </a:r>
          </a:p>
          <a:p>
            <a:pPr marL="914400" lvl="2" indent="0">
              <a:buNone/>
            </a:pPr>
            <a:r>
              <a:rPr lang="en-US" sz="3200" dirty="0"/>
              <a:t>						</a:t>
            </a:r>
            <a:r>
              <a:rPr lang="en-US" sz="3200" b="1" dirty="0"/>
              <a:t>X         8%</a:t>
            </a:r>
          </a:p>
          <a:p>
            <a:pPr marL="914400" lvl="2" indent="0">
              <a:buNone/>
            </a:pPr>
            <a:r>
              <a:rPr lang="en-US" sz="3200" dirty="0"/>
              <a:t>						</a:t>
            </a:r>
            <a:r>
              <a:rPr lang="en-US" sz="3200" b="1" u="sng" dirty="0"/>
              <a:t>+  $5000.00</a:t>
            </a:r>
          </a:p>
          <a:p>
            <a:pPr marL="914400" lvl="2" indent="0">
              <a:buNone/>
            </a:pPr>
            <a:r>
              <a:rPr lang="en-US" sz="3200" dirty="0"/>
              <a:t>						</a:t>
            </a:r>
            <a:r>
              <a:rPr lang="en-US" sz="3200" b="1" dirty="0">
                <a:solidFill>
                  <a:srgbClr val="FF0000"/>
                </a:solidFill>
              </a:rPr>
              <a:t>New Base Salary</a:t>
            </a:r>
          </a:p>
          <a:p>
            <a:pPr marL="914400" lvl="2" indent="0">
              <a:buNone/>
            </a:pPr>
            <a:r>
              <a:rPr lang="en-US" dirty="0"/>
              <a:t>													</a:t>
            </a:r>
          </a:p>
        </p:txBody>
      </p:sp>
    </p:spTree>
    <p:extLst>
      <p:ext uri="{BB962C8B-B14F-4D97-AF65-F5344CB8AC3E}">
        <p14:creationId xmlns:p14="http://schemas.microsoft.com/office/powerpoint/2010/main" val="34437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CF51-344D-B812-01B7-527F8E61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Good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6FBDB-C6A2-98F8-BFF6-A241BF197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 Medical Insurance is completely paid for by the County</a:t>
            </a:r>
          </a:p>
          <a:p>
            <a:r>
              <a:rPr lang="en-US" dirty="0"/>
              <a:t>Medical Insurance Supplement for Children is increased to $6000 per year</a:t>
            </a:r>
          </a:p>
          <a:p>
            <a:r>
              <a:rPr lang="en-US" dirty="0"/>
              <a:t>Everyone still receives a longevity increase</a:t>
            </a:r>
          </a:p>
          <a:p>
            <a:r>
              <a:rPr lang="en-US" dirty="0"/>
              <a:t>Additional Salary increase generates a 10.5% match to TCDRS Retirement</a:t>
            </a:r>
          </a:p>
          <a:p>
            <a:r>
              <a:rPr lang="en-US" dirty="0"/>
              <a:t>Current Retiree Health Insurance will incur a 2.9% increase on Spouse Policy between the ages of 60-65.  All other Insurance will be furnished by County.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2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72F2-6D02-8A00-975E-DB9D9443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A442F-FBA8-73C4-D868-B3C6D3A59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County will no longer supplement </a:t>
            </a:r>
            <a:r>
              <a:rPr lang="en-US" sz="3200" b="1" i="1" u="sng" dirty="0">
                <a:solidFill>
                  <a:srgbClr val="FF0000"/>
                </a:solidFill>
              </a:rPr>
              <a:t>Spouse Insurance!!!</a:t>
            </a:r>
          </a:p>
          <a:p>
            <a:r>
              <a:rPr lang="en-US" b="1" i="1" u="sng" dirty="0">
                <a:solidFill>
                  <a:srgbClr val="FF0000"/>
                </a:solidFill>
              </a:rPr>
              <a:t>Spouse Insurance</a:t>
            </a:r>
            <a:r>
              <a:rPr lang="en-US" dirty="0">
                <a:solidFill>
                  <a:schemeClr val="tx1"/>
                </a:solidFill>
              </a:rPr>
              <a:t> can be purchased through the County and paid by the Employee with pre-tax dollars.</a:t>
            </a:r>
          </a:p>
          <a:p>
            <a:r>
              <a:rPr lang="en-US" dirty="0">
                <a:solidFill>
                  <a:schemeClr val="tx1"/>
                </a:solidFill>
              </a:rPr>
              <a:t>Beginning Jan 1, 2023 Retiree spouse insurance, between the years of 60-65 will only be supplemented $7500 per year.  The remaining cost of the policy will be paid by employee.</a:t>
            </a:r>
          </a:p>
          <a:p>
            <a:r>
              <a:rPr lang="en-US" dirty="0">
                <a:solidFill>
                  <a:schemeClr val="tx1"/>
                </a:solidFill>
              </a:rPr>
              <a:t>Current Enrollment by Policy: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								</a:t>
            </a: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Employee Only              38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								Employee + Children    10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								Employee + Spouse      22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												Employee + Family       32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i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7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2C57-81F9-863C-516F-7B60F689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Insurance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36934-716B-7762-BF54-D6D125F22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lower cost option for Medical Insurance will be offered</a:t>
            </a:r>
          </a:p>
          <a:p>
            <a:r>
              <a:rPr lang="en-US" dirty="0"/>
              <a:t>Both Employee and Spouse must choose same level</a:t>
            </a:r>
          </a:p>
          <a:p>
            <a:r>
              <a:rPr lang="en-US" dirty="0"/>
              <a:t>Any Savings from lower premium can be used to offset Spouse’s Premium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2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600D-266F-1686-B151-10012EE0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Insurance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32791-4F4B-DD3C-8974-398F084C3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77DEE-97C6-D5D2-312B-6FC0270F69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Deductible In/Out Network      $600/$900</a:t>
            </a:r>
          </a:p>
          <a:p>
            <a:pPr marL="0" indent="0">
              <a:buNone/>
            </a:pPr>
            <a:r>
              <a:rPr lang="en-US" sz="2000" dirty="0"/>
              <a:t>Co Insurance% In/Out            	   80/60</a:t>
            </a:r>
          </a:p>
          <a:p>
            <a:pPr marL="0" indent="0">
              <a:buNone/>
            </a:pPr>
            <a:r>
              <a:rPr lang="en-US" sz="2000" dirty="0"/>
              <a:t>Co-Insurance Max In/Out       $3000/$6000</a:t>
            </a:r>
          </a:p>
          <a:p>
            <a:pPr marL="0" indent="0">
              <a:buNone/>
            </a:pPr>
            <a:r>
              <a:rPr lang="en-US" sz="2000" dirty="0"/>
              <a:t>Office Visit-Primary Care               $30</a:t>
            </a:r>
          </a:p>
          <a:p>
            <a:pPr marL="0" indent="0">
              <a:buNone/>
            </a:pPr>
            <a:r>
              <a:rPr lang="en-US" sz="2000" dirty="0"/>
              <a:t>Office Visit-Specialist                     $30</a:t>
            </a:r>
          </a:p>
          <a:p>
            <a:pPr marL="0" indent="0">
              <a:buNone/>
            </a:pPr>
            <a:r>
              <a:rPr lang="en-US" sz="2000" dirty="0"/>
              <a:t>Emergency Room Hospital		    $90            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F00B4-616F-15FB-0363-B14AE1757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NGS 1500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DF652-2568-180B-A97B-10EF3ACD3F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l" rtl="0" eaLnBrk="1" latinLnBrk="0" hangingPunct="1">
              <a:spcBef>
                <a:spcPts val="480"/>
              </a:spcBef>
              <a:spcAft>
                <a:spcPts val="600"/>
              </a:spcAft>
              <a:buNone/>
            </a:pPr>
            <a:r>
              <a:rPr lang="en-US" sz="2000" kern="1200" dirty="0">
                <a:solidFill>
                  <a:srgbClr val="262626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Deductible In/Out Network    $2500/$7500</a:t>
            </a:r>
            <a:endParaRPr lang="en-US" sz="2000" dirty="0">
              <a:effectLst/>
            </a:endParaRPr>
          </a:p>
          <a:p>
            <a:pPr marL="0" indent="0" algn="l" rtl="0" eaLnBrk="1" latinLnBrk="0" hangingPunct="1">
              <a:spcBef>
                <a:spcPts val="480"/>
              </a:spcBef>
              <a:spcAft>
                <a:spcPts val="600"/>
              </a:spcAft>
              <a:buNone/>
            </a:pPr>
            <a:r>
              <a:rPr lang="en-US" sz="2000" kern="1200" dirty="0">
                <a:solidFill>
                  <a:srgbClr val="262626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Co Insurance% In/Out            	   80/60</a:t>
            </a:r>
            <a:endParaRPr lang="en-US" sz="2000" dirty="0">
              <a:effectLst/>
            </a:endParaRPr>
          </a:p>
          <a:p>
            <a:pPr marL="0" indent="0" algn="l" rtl="0" eaLnBrk="1" latinLnBrk="0" hangingPunct="1">
              <a:spcBef>
                <a:spcPts val="480"/>
              </a:spcBef>
              <a:spcAft>
                <a:spcPts val="600"/>
              </a:spcAft>
              <a:buNone/>
            </a:pPr>
            <a:r>
              <a:rPr lang="en-US" sz="2000" kern="1200" dirty="0">
                <a:solidFill>
                  <a:srgbClr val="262626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Co-Insurance Max In/Out       $4350/$8000</a:t>
            </a:r>
            <a:endParaRPr lang="en-US" sz="2000" dirty="0">
              <a:effectLst/>
            </a:endParaRPr>
          </a:p>
          <a:p>
            <a:pPr marL="0" indent="0" algn="l" rtl="0" eaLnBrk="1" latinLnBrk="0" hangingPunct="1">
              <a:spcBef>
                <a:spcPts val="480"/>
              </a:spcBef>
              <a:spcAft>
                <a:spcPts val="600"/>
              </a:spcAft>
              <a:buNone/>
            </a:pPr>
            <a:r>
              <a:rPr lang="en-US" sz="2000" kern="1200" dirty="0">
                <a:solidFill>
                  <a:srgbClr val="262626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Office Visit-Primary Care               $40</a:t>
            </a:r>
            <a:endParaRPr lang="en-US" sz="2000" dirty="0">
              <a:effectLst/>
            </a:endParaRPr>
          </a:p>
          <a:p>
            <a:pPr marL="0" indent="0" algn="l" rtl="0" eaLnBrk="1" latinLnBrk="0" hangingPunct="1">
              <a:spcBef>
                <a:spcPts val="480"/>
              </a:spcBef>
              <a:spcAft>
                <a:spcPts val="600"/>
              </a:spcAft>
              <a:buNone/>
            </a:pPr>
            <a:r>
              <a:rPr lang="en-US" sz="2000" kern="1200" dirty="0">
                <a:solidFill>
                  <a:srgbClr val="262626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Office Visit-Specialist                     $60</a:t>
            </a: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kern="1200" dirty="0">
                <a:solidFill>
                  <a:srgbClr val="262626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Emergency Room Hospital		    $</a:t>
            </a:r>
            <a:r>
              <a:rPr lang="en-US" sz="2000" dirty="0">
                <a:solidFill>
                  <a:srgbClr val="262626"/>
                </a:solidFill>
                <a:latin typeface="Garamond" panose="02020404030301010803" pitchFamily="18" charset="0"/>
              </a:rPr>
              <a:t>150</a:t>
            </a:r>
            <a:r>
              <a:rPr lang="en-US" sz="2000" kern="1200" dirty="0">
                <a:solidFill>
                  <a:srgbClr val="262626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244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D838-2B1B-BC4D-4E29-10B804CF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Insurance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5DE8D-A723-15C2-F98E-5EA018795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3DFB9-3C20-3FC6-C127-BF5F58092C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Employee Only                 $1022.40</a:t>
            </a:r>
          </a:p>
          <a:p>
            <a:pPr marL="0" indent="0">
              <a:buNone/>
            </a:pPr>
            <a:r>
              <a:rPr lang="en-US" dirty="0"/>
              <a:t>Employee + Children        $1756.62</a:t>
            </a:r>
          </a:p>
          <a:p>
            <a:pPr marL="0" indent="0">
              <a:buNone/>
            </a:pPr>
            <a:r>
              <a:rPr lang="en-US" dirty="0"/>
              <a:t>Employee + Spouse           $2262.12</a:t>
            </a:r>
          </a:p>
          <a:p>
            <a:pPr marL="0" indent="0">
              <a:buNone/>
            </a:pPr>
            <a:r>
              <a:rPr lang="en-US" dirty="0"/>
              <a:t>Employee + Family            $2723.04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1536A-AD75-805C-BF34-69A8B64DA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1500 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BCEF5-06D3-8E0D-2653-BFA4D875B7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Employee Only                 $878.56</a:t>
            </a:r>
          </a:p>
          <a:p>
            <a:pPr marL="0" indent="0">
              <a:buNone/>
            </a:pPr>
            <a:r>
              <a:rPr lang="en-US" dirty="0"/>
              <a:t>Employee + Children        $1508.08</a:t>
            </a:r>
          </a:p>
          <a:p>
            <a:pPr marL="0" indent="0">
              <a:buNone/>
            </a:pPr>
            <a:r>
              <a:rPr lang="en-US" dirty="0"/>
              <a:t>Employee + Spouse           $1941.50</a:t>
            </a:r>
          </a:p>
          <a:p>
            <a:pPr marL="0" indent="0">
              <a:buNone/>
            </a:pPr>
            <a:r>
              <a:rPr lang="en-US" dirty="0"/>
              <a:t>Employee + Family            $2336.70</a:t>
            </a:r>
          </a:p>
        </p:txBody>
      </p:sp>
    </p:spTree>
    <p:extLst>
      <p:ext uri="{BB962C8B-B14F-4D97-AF65-F5344CB8AC3E}">
        <p14:creationId xmlns:p14="http://schemas.microsoft.com/office/powerpoint/2010/main" val="161994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407C-6264-C97E-D64F-A94E4F61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Insurance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7CA85-A5DC-D119-B715-76D4AF0DF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C08A1-50E1-E881-E565-B1BF69F715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Employee Only                 $0.00</a:t>
            </a:r>
          </a:p>
          <a:p>
            <a:pPr marL="0" indent="0">
              <a:buNone/>
            </a:pPr>
            <a:r>
              <a:rPr lang="en-US" dirty="0"/>
              <a:t>Employee + Children        $234.22</a:t>
            </a:r>
          </a:p>
          <a:p>
            <a:pPr marL="0" indent="0">
              <a:buNone/>
            </a:pPr>
            <a:r>
              <a:rPr lang="en-US" dirty="0"/>
              <a:t>Employee + Spouse           $1239.72</a:t>
            </a:r>
          </a:p>
          <a:p>
            <a:pPr marL="0" indent="0">
              <a:buNone/>
            </a:pPr>
            <a:r>
              <a:rPr lang="en-US" dirty="0"/>
              <a:t>Employee + Family            $1200.64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BE31C-0B9D-D575-6F6E-39979A80E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1500NGS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BC71C-3C45-D37E-30DA-EFC8994DD1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Employee Only                 $0.00</a:t>
            </a:r>
          </a:p>
          <a:p>
            <a:pPr marL="0" indent="0">
              <a:buNone/>
            </a:pPr>
            <a:r>
              <a:rPr lang="en-US" dirty="0"/>
              <a:t>Employee + Children        $0.00</a:t>
            </a:r>
          </a:p>
          <a:p>
            <a:pPr marL="0" indent="0">
              <a:buNone/>
            </a:pPr>
            <a:r>
              <a:rPr lang="en-US" dirty="0"/>
              <a:t>Employee + Spouse           $919.10</a:t>
            </a:r>
          </a:p>
          <a:p>
            <a:pPr marL="0" indent="0">
              <a:buNone/>
            </a:pPr>
            <a:r>
              <a:rPr lang="en-US" dirty="0"/>
              <a:t>Employee + Family            $814.30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Includes Premium Credit of $143.84</a:t>
            </a:r>
          </a:p>
          <a:p>
            <a:pPr marL="0" indent="0">
              <a:buNone/>
            </a:pP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64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11603</TotalTime>
  <Words>952</Words>
  <Application>Microsoft Office PowerPoint</Application>
  <PresentationFormat>Widescreen</PresentationFormat>
  <Paragraphs>148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Organic</vt:lpstr>
      <vt:lpstr>Navigating County Benefits</vt:lpstr>
      <vt:lpstr>Salary and Medical Insurance Comparisons</vt:lpstr>
      <vt:lpstr>Good News</vt:lpstr>
      <vt:lpstr>More Good News</vt:lpstr>
      <vt:lpstr>Bad News</vt:lpstr>
      <vt:lpstr>Insurance Options</vt:lpstr>
      <vt:lpstr>Insurance Options</vt:lpstr>
      <vt:lpstr>Insurance Options</vt:lpstr>
      <vt:lpstr>Insurance Options</vt:lpstr>
      <vt:lpstr>Not So Good News</vt:lpstr>
      <vt:lpstr>OPEB</vt:lpstr>
      <vt:lpstr>OPEB Liability for Yoakum County</vt:lpstr>
      <vt:lpstr>Increase in Retiree Healthcare Benefits (OPEB)</vt:lpstr>
      <vt:lpstr>Increase in Retiree Healthcare Benefits (OPEB)</vt:lpstr>
      <vt:lpstr>Health Insurance Impact on Budget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County Benefits</dc:title>
  <dc:creator>Tim Addison</dc:creator>
  <cp:lastModifiedBy>Tim Addison</cp:lastModifiedBy>
  <cp:revision>48</cp:revision>
  <dcterms:created xsi:type="dcterms:W3CDTF">2022-09-07T13:08:36Z</dcterms:created>
  <dcterms:modified xsi:type="dcterms:W3CDTF">2022-10-03T19:38:23Z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